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9" r:id="rId4"/>
    <p:sldId id="260" r:id="rId5"/>
    <p:sldId id="295" r:id="rId6"/>
    <p:sldId id="305" r:id="rId7"/>
    <p:sldId id="306" r:id="rId8"/>
    <p:sldId id="262" r:id="rId9"/>
    <p:sldId id="261" r:id="rId10"/>
    <p:sldId id="263" r:id="rId11"/>
    <p:sldId id="267" r:id="rId12"/>
    <p:sldId id="265" r:id="rId13"/>
    <p:sldId id="268" r:id="rId14"/>
    <p:sldId id="269" r:id="rId15"/>
    <p:sldId id="266" r:id="rId16"/>
    <p:sldId id="296" r:id="rId17"/>
    <p:sldId id="297" r:id="rId18"/>
    <p:sldId id="303" r:id="rId19"/>
    <p:sldId id="304" r:id="rId20"/>
    <p:sldId id="270" r:id="rId21"/>
    <p:sldId id="271" r:id="rId22"/>
    <p:sldId id="272" r:id="rId23"/>
    <p:sldId id="273" r:id="rId24"/>
    <p:sldId id="274" r:id="rId25"/>
    <p:sldId id="279" r:id="rId26"/>
    <p:sldId id="275" r:id="rId27"/>
    <p:sldId id="276" r:id="rId28"/>
    <p:sldId id="277" r:id="rId29"/>
    <p:sldId id="278" r:id="rId30"/>
    <p:sldId id="300" r:id="rId31"/>
    <p:sldId id="301" r:id="rId32"/>
    <p:sldId id="302" r:id="rId33"/>
    <p:sldId id="280" r:id="rId34"/>
    <p:sldId id="281" r:id="rId35"/>
    <p:sldId id="282" r:id="rId36"/>
    <p:sldId id="294" r:id="rId37"/>
    <p:sldId id="283" r:id="rId38"/>
    <p:sldId id="284" r:id="rId39"/>
    <p:sldId id="285" r:id="rId40"/>
    <p:sldId id="288" r:id="rId41"/>
    <p:sldId id="289" r:id="rId42"/>
    <p:sldId id="290" r:id="rId43"/>
    <p:sldId id="291" r:id="rId44"/>
    <p:sldId id="258" r:id="rId45"/>
  </p:sldIdLst>
  <p:sldSz cx="12192000" cy="6858000"/>
  <p:notesSz cx="9942513" cy="67611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46" autoAdjust="0"/>
  </p:normalViewPr>
  <p:slideViewPr>
    <p:cSldViewPr snapToGrid="0">
      <p:cViewPr varScale="1">
        <p:scale>
          <a:sx n="40" d="100"/>
          <a:sy n="40" d="100"/>
        </p:scale>
        <p:origin x="48" y="3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F9D-6B83-407F-ACAE-3CEC32CF6A62}" type="datetimeFigureOut">
              <a:rPr lang="tr-TR" smtClean="0"/>
              <a:t>26.09.2016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A035F-8CBD-473F-8287-00A4B055F3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738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8D1EB-7AF5-4B2A-9789-60205F33E85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44550"/>
            <a:ext cx="4059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4252" y="3253809"/>
            <a:ext cx="795401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2E14A-AE23-403A-AA2E-152E2AAEE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6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06413"/>
            <a:ext cx="4510087" cy="2536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94253" y="3211553"/>
            <a:ext cx="7954009" cy="30425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Yazılımcının bir algoritmayı ifade etmek amacıyla, bir bilgisayara ne yapmasını istediğini anlatmasının </a:t>
            </a:r>
            <a:r>
              <a:rPr lang="tr-T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tektipleştirilmiş</a:t>
            </a: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yoludur.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Programlama dilleri, yazılımcının bilgisayara</a:t>
            </a:r>
          </a:p>
          <a:p>
            <a:pPr marL="0" marR="0" lvl="0" indent="0" algn="just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tr-TR" sz="1200" b="0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hangi veri üzerinde işlem yapacağını, 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tr-TR" sz="1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tr-TR" sz="1200" b="0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verinin nasıl depolanıp iletileceğini,</a:t>
            </a:r>
          </a:p>
          <a:p>
            <a:pPr marL="0" marR="0" lvl="0" indent="0" algn="just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tr-TR" sz="1200" b="0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hangi koşullarda hangi işlemlerin yapılacağını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lang="tr-TR" sz="12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 olarak anlatmasını sağlar.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5631789" y="6421932"/>
            <a:ext cx="4308421" cy="3380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tr-TR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06413"/>
            <a:ext cx="4510087" cy="2536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94253" y="3211553"/>
            <a:ext cx="7954009" cy="30425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Şu ana kadar 150’den fazla programlama dili yapılmıştır.[1]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Bunlardan bazıları</a:t>
            </a:r>
          </a:p>
          <a:p>
            <a:pPr marL="0" marR="0" lvl="0" indent="0" algn="just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Pascal,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C,</a:t>
            </a:r>
          </a:p>
          <a:p>
            <a:pPr marL="0" marR="0" lvl="0" indent="0" algn="just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C#,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C++,</a:t>
            </a:r>
          </a:p>
          <a:p>
            <a:pPr marL="0" marR="0" lvl="0" indent="0" algn="just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Java,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0" marR="0" lvl="0" indent="0" algn="just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Delphi</a:t>
            </a:r>
            <a:r>
              <a:rPr lang="tr-TR" sz="1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Cobol</a:t>
            </a: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0" marR="0" lvl="0" indent="0" algn="just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tr-TR" sz="1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tr-T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Biz bu dönem “ C “ programlama dili üzerinde duracağız.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5631789" y="6421932"/>
            <a:ext cx="4308421" cy="3380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tr-TR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EE24-BCEB-46F9-903B-835755AA2EC9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539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EE24-BCEB-46F9-903B-835755AA2EC9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003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EE24-BCEB-46F9-903B-835755AA2EC9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52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B5DA-9B78-44CE-A7D5-60301CD0A3F6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DAF2-FF06-45A5-885E-A6228702ACBF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0080-E1F9-490E-AA37-1D1CF534EB98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3021-E907-46BC-B012-3FF5D503E13E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9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EC8A-9617-4FCF-B396-D59C1BA5C8EE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7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B0D9-DE50-4B2F-8883-BB03A358E805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1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B724-C311-4795-89B0-E0C35F1D6715}" type="datetime1">
              <a:rPr lang="en-US" smtClean="0"/>
              <a:t>9/26/2016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1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8EE0-EF59-4C91-ADA8-F16142C1DD68}" type="datetime1">
              <a:rPr lang="en-US" smtClean="0"/>
              <a:t>9/26/2016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1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B57F-231B-4A62-8113-FC5ABF3AEF25}" type="datetime1">
              <a:rPr lang="en-US" smtClean="0"/>
              <a:t>9/26/2016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2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AB7-4843-46E8-AD74-C676252FDFB2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723-C15F-4B80-BA0B-1A736E7F8A27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5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D4484-C0E5-403A-A3EA-F4024FDBC0E2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3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karabuk.edu.tr/umitatilla/" TargetMode="External"/><Relationship Id="rId2" Type="http://schemas.openxmlformats.org/officeDocument/2006/relationships/hyperlink" Target="mailto:umitatila@karabuk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jpg"/><Relationship Id="rId9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BLM-111 PROGRAMLAMA DİLLERİ I</a:t>
            </a:r>
            <a:br>
              <a:rPr lang="tr-TR" sz="3600" dirty="0"/>
            </a:br>
            <a:br>
              <a:rPr lang="tr-TR" sz="3600" dirty="0"/>
            </a:br>
            <a:r>
              <a:rPr lang="tr-TR" sz="3600" dirty="0"/>
              <a:t>Ders-1 Temel Kavramlar ve Algoritma</a:t>
            </a:r>
            <a:endParaRPr lang="en-US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95721"/>
            <a:ext cx="9144000" cy="1655762"/>
          </a:xfrm>
        </p:spPr>
        <p:txBody>
          <a:bodyPr>
            <a:normAutofit/>
          </a:bodyPr>
          <a:lstStyle/>
          <a:p>
            <a:r>
              <a:rPr lang="tr-TR" dirty="0"/>
              <a:t>Yrd. Doç. Dr. Ümit ATİLA</a:t>
            </a:r>
          </a:p>
          <a:p>
            <a:r>
              <a:rPr lang="tr-TR" dirty="0">
                <a:solidFill>
                  <a:srgbClr val="FF0000"/>
                </a:solidFill>
                <a:hlinkClick r:id="rId2"/>
              </a:rPr>
              <a:t>umitatila@karabuk.edu.tr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hlinkClick r:id="rId3"/>
              </a:rPr>
              <a:t>http://web.karabuk.edu.tr/umitatilla/</a:t>
            </a:r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6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Organizasyonu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1450" indent="-171450"/>
            <a:r>
              <a:rPr lang="tr-TR" dirty="0"/>
              <a:t>CPU üç bölümden oluşur: </a:t>
            </a:r>
            <a:r>
              <a:rPr lang="tr-TR" dirty="0" err="1"/>
              <a:t>Artimetik</a:t>
            </a:r>
            <a:r>
              <a:rPr lang="tr-TR" dirty="0"/>
              <a:t>/Mantık Birimi, Kontrol birimi ve Kaydedici birimi.</a:t>
            </a:r>
          </a:p>
          <a:p>
            <a:pPr marL="171450" indent="-171450"/>
            <a:r>
              <a:rPr lang="tr-TR" b="1" dirty="0"/>
              <a:t>Aritmetik/ mantık birimi </a:t>
            </a:r>
            <a:r>
              <a:rPr lang="tr-TR" dirty="0"/>
              <a:t>veri üzerinde toplama ve çıkarma gibi işlemler gerçekleştiren devreleri barındırır. </a:t>
            </a:r>
          </a:p>
          <a:p>
            <a:pPr marL="171450" indent="-171450"/>
            <a:r>
              <a:rPr lang="tr-TR" b="1" dirty="0"/>
              <a:t>Kontrol birimi </a:t>
            </a:r>
            <a:r>
              <a:rPr lang="tr-TR" dirty="0"/>
              <a:t>bilgisayarın aktivitelerini koordine etmek için gerekli devreleri barındırır. </a:t>
            </a:r>
          </a:p>
          <a:p>
            <a:pPr marL="171450" indent="-171450"/>
            <a:r>
              <a:rPr lang="tr-TR" b="1" dirty="0"/>
              <a:t>Kaydedici birimi </a:t>
            </a:r>
            <a:r>
              <a:rPr lang="tr-TR" dirty="0"/>
              <a:t>CPU içinde geçici olarak verileri saklayan ve kaydedici (</a:t>
            </a:r>
            <a:r>
              <a:rPr lang="tr-TR" dirty="0" err="1"/>
              <a:t>register</a:t>
            </a:r>
            <a:r>
              <a:rPr lang="tr-TR" dirty="0"/>
              <a:t>) olarak isimlendirilen veri depolama hücrelerini  (ana hafıza hücrelerine benzer) barındırır.</a:t>
            </a:r>
            <a:endParaRPr lang="en-US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27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Organizasyonu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1450" indent="-171450"/>
            <a:r>
              <a:rPr lang="tr-TR" b="1" dirty="0"/>
              <a:t>Hafıza</a:t>
            </a:r>
            <a:r>
              <a:rPr lang="en-GB" b="1" dirty="0"/>
              <a:t>:</a:t>
            </a:r>
            <a:r>
              <a:rPr lang="en-GB" dirty="0"/>
              <a:t> </a:t>
            </a:r>
            <a:r>
              <a:rPr lang="en-GB" dirty="0" err="1"/>
              <a:t>Bilgilerin</a:t>
            </a:r>
            <a:r>
              <a:rPr lang="en-GB" dirty="0"/>
              <a:t> </a:t>
            </a:r>
            <a:r>
              <a:rPr lang="en-GB" dirty="0" err="1"/>
              <a:t>kalıcı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geçici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saklandığı</a:t>
            </a:r>
            <a:r>
              <a:rPr lang="en-GB" dirty="0"/>
              <a:t> </a:t>
            </a:r>
            <a:r>
              <a:rPr lang="en-GB" dirty="0" err="1"/>
              <a:t>ortamlardır</a:t>
            </a:r>
            <a:r>
              <a:rPr lang="en-GB" dirty="0"/>
              <a:t>.</a:t>
            </a:r>
            <a:endParaRPr lang="tr-TR" dirty="0"/>
          </a:p>
          <a:p>
            <a:pPr marL="171450" indent="-171450"/>
            <a:r>
              <a:rPr lang="en-GB" b="1" dirty="0"/>
              <a:t>RAM (</a:t>
            </a:r>
            <a:r>
              <a:rPr lang="en-GB" b="1" dirty="0" err="1"/>
              <a:t>Ranndom</a:t>
            </a:r>
            <a:r>
              <a:rPr lang="en-GB" b="1" dirty="0"/>
              <a:t> Access Memory) </a:t>
            </a:r>
            <a:r>
              <a:rPr lang="en-GB" b="1" dirty="0" err="1"/>
              <a:t>Bellek</a:t>
            </a:r>
            <a:r>
              <a:rPr lang="en-GB" b="1" dirty="0"/>
              <a:t>:</a:t>
            </a:r>
            <a:r>
              <a:rPr lang="en-GB" dirty="0"/>
              <a:t> </a:t>
            </a:r>
            <a:r>
              <a:rPr lang="en-GB" dirty="0" err="1"/>
              <a:t>Rastgele</a:t>
            </a:r>
            <a:r>
              <a:rPr lang="en-GB" dirty="0"/>
              <a:t> </a:t>
            </a:r>
            <a:r>
              <a:rPr lang="en-GB" dirty="0" err="1"/>
              <a:t>erişilebilir</a:t>
            </a:r>
            <a:r>
              <a:rPr lang="en-GB" dirty="0"/>
              <a:t> </a:t>
            </a:r>
            <a:r>
              <a:rPr lang="en-GB" dirty="0" err="1"/>
              <a:t>bellektir</a:t>
            </a:r>
            <a:r>
              <a:rPr lang="en-GB" dirty="0"/>
              <a:t>. Bu </a:t>
            </a:r>
            <a:r>
              <a:rPr lang="en-GB" dirty="0" err="1"/>
              <a:t>belleğe</a:t>
            </a:r>
            <a:r>
              <a:rPr lang="en-GB" dirty="0"/>
              <a:t> </a:t>
            </a:r>
            <a:r>
              <a:rPr lang="en-GB" dirty="0" err="1"/>
              <a:t>kalıcı</a:t>
            </a:r>
            <a:r>
              <a:rPr lang="en-GB" dirty="0"/>
              <a:t> </a:t>
            </a:r>
            <a:r>
              <a:rPr lang="en-GB" dirty="0" err="1"/>
              <a:t>olmayan</a:t>
            </a:r>
            <a:r>
              <a:rPr lang="en-GB" dirty="0"/>
              <a:t> </a:t>
            </a:r>
            <a:r>
              <a:rPr lang="en-GB" dirty="0" err="1"/>
              <a:t>bellek</a:t>
            </a:r>
            <a:r>
              <a:rPr lang="en-GB" dirty="0"/>
              <a:t> de </a:t>
            </a:r>
            <a:r>
              <a:rPr lang="en-GB" dirty="0" err="1"/>
              <a:t>denir</a:t>
            </a:r>
            <a:r>
              <a:rPr lang="en-GB" dirty="0"/>
              <a:t>. </a:t>
            </a:r>
            <a:r>
              <a:rPr lang="en-GB" dirty="0" err="1"/>
              <a:t>Elektrik</a:t>
            </a:r>
            <a:r>
              <a:rPr lang="en-GB" dirty="0"/>
              <a:t> </a:t>
            </a:r>
            <a:r>
              <a:rPr lang="en-GB" dirty="0" err="1"/>
              <a:t>kesildiğinde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bilgisayar</a:t>
            </a:r>
            <a:r>
              <a:rPr lang="en-GB" dirty="0"/>
              <a:t> </a:t>
            </a:r>
            <a:r>
              <a:rPr lang="en-GB" dirty="0" err="1"/>
              <a:t>kapatıldığında</a:t>
            </a:r>
            <a:r>
              <a:rPr lang="en-GB" dirty="0"/>
              <a:t> ram </a:t>
            </a:r>
            <a:r>
              <a:rPr lang="en-GB" dirty="0" err="1"/>
              <a:t>bellekteki</a:t>
            </a:r>
            <a:r>
              <a:rPr lang="en-GB" dirty="0"/>
              <a:t> </a:t>
            </a:r>
            <a:r>
              <a:rPr lang="en-GB" dirty="0" err="1"/>
              <a:t>veriler</a:t>
            </a:r>
            <a:r>
              <a:rPr lang="en-GB" dirty="0"/>
              <a:t> </a:t>
            </a:r>
            <a:r>
              <a:rPr lang="en-GB" dirty="0" err="1"/>
              <a:t>silinir</a:t>
            </a:r>
            <a:r>
              <a:rPr lang="en-GB" dirty="0"/>
              <a:t>.</a:t>
            </a:r>
            <a:r>
              <a:rPr lang="tr-TR" dirty="0"/>
              <a:t> </a:t>
            </a:r>
            <a:r>
              <a:rPr lang="en-GB" dirty="0"/>
              <a:t>Ram </a:t>
            </a:r>
            <a:r>
              <a:rPr lang="en-GB" dirty="0" err="1"/>
              <a:t>bellek</a:t>
            </a:r>
            <a:r>
              <a:rPr lang="en-GB" dirty="0"/>
              <a:t> </a:t>
            </a:r>
            <a:r>
              <a:rPr lang="en-GB" b="1" dirty="0"/>
              <a:t>Ana </a:t>
            </a:r>
            <a:r>
              <a:rPr lang="tr-TR" b="1" dirty="0"/>
              <a:t>hafıza</a:t>
            </a:r>
            <a:r>
              <a:rPr lang="en-GB" b="1" dirty="0"/>
              <a:t> </a:t>
            </a:r>
            <a:r>
              <a:rPr lang="en-GB" dirty="0" err="1"/>
              <a:t>olarak</a:t>
            </a:r>
            <a:r>
              <a:rPr lang="en-GB" dirty="0"/>
              <a:t> da </a:t>
            </a:r>
            <a:r>
              <a:rPr lang="en-GB" dirty="0" err="1"/>
              <a:t>isimlendirilir</a:t>
            </a:r>
            <a:endParaRPr lang="tr-TR" dirty="0"/>
          </a:p>
          <a:p>
            <a:pPr marL="171450" indent="-171450"/>
            <a:r>
              <a:rPr lang="en-GB" b="1" dirty="0"/>
              <a:t>ROM (Read Only Memory) </a:t>
            </a:r>
            <a:r>
              <a:rPr lang="en-GB" b="1" dirty="0" err="1"/>
              <a:t>Bellek</a:t>
            </a:r>
            <a:r>
              <a:rPr lang="en-GB" b="1" dirty="0"/>
              <a:t>:</a:t>
            </a:r>
            <a:r>
              <a:rPr lang="en-GB" dirty="0"/>
              <a:t> </a:t>
            </a:r>
            <a:r>
              <a:rPr lang="en-GB" dirty="0" err="1"/>
              <a:t>Sadece</a:t>
            </a:r>
            <a:r>
              <a:rPr lang="en-GB" dirty="0"/>
              <a:t> </a:t>
            </a:r>
            <a:r>
              <a:rPr lang="en-GB" dirty="0" err="1"/>
              <a:t>okunabilir</a:t>
            </a:r>
            <a:r>
              <a:rPr lang="en-GB" dirty="0"/>
              <a:t> </a:t>
            </a:r>
            <a:r>
              <a:rPr lang="en-GB" dirty="0" err="1"/>
              <a:t>bellektir</a:t>
            </a:r>
            <a:r>
              <a:rPr lang="en-GB" dirty="0"/>
              <a:t>. Bu </a:t>
            </a:r>
            <a:r>
              <a:rPr lang="en-GB" dirty="0" err="1"/>
              <a:t>bellek</a:t>
            </a:r>
            <a:r>
              <a:rPr lang="en-GB" dirty="0"/>
              <a:t> </a:t>
            </a:r>
            <a:r>
              <a:rPr lang="en-GB" dirty="0" err="1"/>
              <a:t>üzerindeki</a:t>
            </a:r>
            <a:r>
              <a:rPr lang="en-GB" dirty="0"/>
              <a:t> </a:t>
            </a:r>
            <a:r>
              <a:rPr lang="en-GB" dirty="0" err="1"/>
              <a:t>bilgiler</a:t>
            </a:r>
            <a:r>
              <a:rPr lang="en-GB" dirty="0"/>
              <a:t> </a:t>
            </a:r>
            <a:r>
              <a:rPr lang="en-GB" dirty="0" err="1"/>
              <a:t>üretici</a:t>
            </a:r>
            <a:r>
              <a:rPr lang="en-GB" dirty="0"/>
              <a:t> firma </a:t>
            </a:r>
            <a:r>
              <a:rPr lang="en-GB" dirty="0" err="1"/>
              <a:t>tarafından</a:t>
            </a:r>
            <a:r>
              <a:rPr lang="en-GB" dirty="0"/>
              <a:t> </a:t>
            </a:r>
            <a:r>
              <a:rPr lang="en-GB" dirty="0" err="1"/>
              <a:t>yazılır</a:t>
            </a:r>
            <a:r>
              <a:rPr lang="en-GB" dirty="0"/>
              <a:t>. </a:t>
            </a:r>
            <a:r>
              <a:rPr lang="en-GB" dirty="0" err="1"/>
              <a:t>Kullanıcı</a:t>
            </a:r>
            <a:r>
              <a:rPr lang="en-GB" dirty="0"/>
              <a:t> </a:t>
            </a:r>
            <a:r>
              <a:rPr lang="en-GB" dirty="0" err="1"/>
              <a:t>tarafından</a:t>
            </a:r>
            <a:r>
              <a:rPr lang="en-GB" dirty="0"/>
              <a:t> </a:t>
            </a:r>
            <a:r>
              <a:rPr lang="en-GB" dirty="0" err="1"/>
              <a:t>üzerinde</a:t>
            </a:r>
            <a:r>
              <a:rPr lang="en-GB" dirty="0"/>
              <a:t> </a:t>
            </a:r>
            <a:r>
              <a:rPr lang="en-GB" dirty="0" err="1"/>
              <a:t>bulunan</a:t>
            </a:r>
            <a:r>
              <a:rPr lang="en-GB" dirty="0"/>
              <a:t> </a:t>
            </a:r>
            <a:r>
              <a:rPr lang="en-GB" dirty="0" err="1"/>
              <a:t>bilgiler</a:t>
            </a:r>
            <a:r>
              <a:rPr lang="en-GB" dirty="0"/>
              <a:t> </a:t>
            </a:r>
            <a:r>
              <a:rPr lang="en-GB" dirty="0" err="1"/>
              <a:t>değiştirilemez</a:t>
            </a:r>
            <a:r>
              <a:rPr lang="en-GB" dirty="0"/>
              <a:t>.</a:t>
            </a:r>
            <a:endParaRPr lang="en-US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23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Organizasyonu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71450" indent="-171450"/>
            <a:r>
              <a:rPr lang="tr-TR" b="1" dirty="0"/>
              <a:t>Genel amaçlı kaydediciler </a:t>
            </a:r>
            <a:r>
              <a:rPr lang="tr-TR" dirty="0"/>
              <a:t>CPU tarafından üzerinde işlem yapılan verilerin geçici olarak tutulduğu yerlerdir. Bu kaydediciler aritmetik/mantık biriminin girişlerini tutar ve bu birim tarafından oluşturulan sonuçların saklanması için yer ağlar. </a:t>
            </a:r>
          </a:p>
          <a:p>
            <a:pPr marL="171450" indent="-171450"/>
            <a:r>
              <a:rPr lang="tr-TR" dirty="0"/>
              <a:t>Hafızadaki veri önce </a:t>
            </a:r>
            <a:r>
              <a:rPr lang="tr-TR" b="1" dirty="0"/>
              <a:t>kontrol birimi </a:t>
            </a:r>
            <a:r>
              <a:rPr lang="tr-TR" dirty="0"/>
              <a:t>tarafından genel amaçlı kaydedicilere aktarılır ve aritmetik/mantık birimine hangi kaydedicilerin sonuçları alacağı bildirilir.</a:t>
            </a:r>
          </a:p>
          <a:p>
            <a:pPr marL="171450" indent="-171450"/>
            <a:r>
              <a:rPr lang="tr-TR" dirty="0"/>
              <a:t>Ana hafızadan CPU ya veri transferi için bu iki birim arasında </a:t>
            </a:r>
            <a:r>
              <a:rPr lang="tr-TR" b="1" dirty="0"/>
              <a:t>BUS</a:t>
            </a:r>
            <a:r>
              <a:rPr lang="tr-TR" dirty="0"/>
              <a:t> adı verilen bir grup hat oluşturulur.</a:t>
            </a:r>
          </a:p>
          <a:p>
            <a:pPr marL="171450" indent="-171450"/>
            <a:r>
              <a:rPr lang="tr-TR" dirty="0"/>
              <a:t>Bunun için CPU, istenen verilerin tutulduğu hafızadaki adresleri bir sinyal ile hafıza birimine yollar. </a:t>
            </a:r>
          </a:p>
          <a:p>
            <a:pPr marL="171450" indent="-171450"/>
            <a:r>
              <a:rPr lang="tr-TR" dirty="0"/>
              <a:t>İşlenen verinin CPU tarafından tekrar hafızaya gönderilmesi için hafıza birimine hedef hafıza hücresinin adresini bir sinyal ile yollar ve verinin o adrese yazılmasını sağlar. 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60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Saklama Birimleri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Bilgisayar sistemlerindeki bütün bilgiler ikilik sistemde </a:t>
            </a:r>
            <a:r>
              <a:rPr lang="tr-TR" b="1" dirty="0"/>
              <a:t>1</a:t>
            </a:r>
            <a:r>
              <a:rPr lang="tr-TR" dirty="0"/>
              <a:t> ve </a:t>
            </a:r>
            <a:r>
              <a:rPr lang="tr-TR" b="1" dirty="0"/>
              <a:t>0</a:t>
            </a:r>
            <a:r>
              <a:rPr lang="tr-TR" dirty="0"/>
              <a:t> ile temsil edilen elektrik sinyalleri ile saklanır.</a:t>
            </a:r>
          </a:p>
          <a:p>
            <a:r>
              <a:rPr lang="tr-TR" dirty="0"/>
              <a:t>İkilik sistemdeki her bir basamağa </a:t>
            </a:r>
            <a:r>
              <a:rPr lang="tr-TR" b="1" dirty="0"/>
              <a:t>bit</a:t>
            </a:r>
            <a:r>
              <a:rPr lang="tr-TR" dirty="0"/>
              <a:t> denir.</a:t>
            </a:r>
          </a:p>
          <a:p>
            <a:r>
              <a:rPr lang="tr-TR" dirty="0"/>
              <a:t>Bit nicelik ifade edebilmek için yeterli bir birim değildir. Temel hafıza birimi olarak </a:t>
            </a:r>
            <a:r>
              <a:rPr lang="tr-TR" b="1" dirty="0" err="1"/>
              <a:t>byte</a:t>
            </a:r>
            <a:r>
              <a:rPr lang="tr-TR" dirty="0"/>
              <a:t> kullanılır.</a:t>
            </a:r>
          </a:p>
          <a:p>
            <a:pPr lvl="1"/>
            <a:r>
              <a:rPr lang="tr-TR" dirty="0"/>
              <a:t>1 bayt = 8 bit</a:t>
            </a:r>
          </a:p>
          <a:p>
            <a:r>
              <a:rPr lang="tr-TR" dirty="0"/>
              <a:t>B</a:t>
            </a:r>
            <a:r>
              <a:rPr lang="en-GB" dirty="0" err="1"/>
              <a:t>ilgisayar</a:t>
            </a:r>
            <a:r>
              <a:rPr lang="en-GB" dirty="0"/>
              <a:t> </a:t>
            </a:r>
            <a:r>
              <a:rPr lang="tr-TR" dirty="0"/>
              <a:t>sisteminde</a:t>
            </a:r>
            <a:r>
              <a:rPr lang="en-GB" dirty="0"/>
              <a:t> her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karakter</a:t>
            </a:r>
            <a:r>
              <a:rPr lang="en-GB" dirty="0"/>
              <a:t> 8 </a:t>
            </a:r>
            <a:r>
              <a:rPr lang="en-GB" dirty="0" err="1"/>
              <a:t>bit’ten</a:t>
            </a:r>
            <a:r>
              <a:rPr lang="en-GB" dirty="0"/>
              <a:t> </a:t>
            </a:r>
            <a:r>
              <a:rPr lang="en-GB" dirty="0" err="1"/>
              <a:t>oluşur</a:t>
            </a:r>
            <a:r>
              <a:rPr lang="en-GB" dirty="0"/>
              <a:t>.</a:t>
            </a:r>
            <a:endParaRPr lang="tr-TR" dirty="0"/>
          </a:p>
          <a:p>
            <a:r>
              <a:rPr lang="en-GB" dirty="0" err="1"/>
              <a:t>Örneğin</a:t>
            </a:r>
            <a:r>
              <a:rPr lang="en-GB" dirty="0"/>
              <a:t>: </a:t>
            </a:r>
            <a:r>
              <a:rPr lang="en-GB" b="1" dirty="0"/>
              <a:t>A</a:t>
            </a:r>
            <a:r>
              <a:rPr lang="en-GB" dirty="0"/>
              <a:t> </a:t>
            </a:r>
            <a:r>
              <a:rPr lang="en-GB" dirty="0" err="1"/>
              <a:t>karakteri</a:t>
            </a:r>
            <a:r>
              <a:rPr lang="en-GB" dirty="0"/>
              <a:t> </a:t>
            </a:r>
            <a:r>
              <a:rPr lang="en-GB" dirty="0" err="1"/>
              <a:t>bilgisayar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0100001 </a:t>
            </a:r>
            <a:r>
              <a:rPr lang="en-GB" dirty="0" err="1"/>
              <a:t>sayısıyla</a:t>
            </a:r>
            <a:r>
              <a:rPr lang="en-GB" dirty="0"/>
              <a:t> </a:t>
            </a:r>
            <a:r>
              <a:rPr lang="en-GB" dirty="0" err="1"/>
              <a:t>ifade</a:t>
            </a:r>
            <a:r>
              <a:rPr lang="en-GB" dirty="0"/>
              <a:t> </a:t>
            </a:r>
            <a:r>
              <a:rPr lang="en-GB" dirty="0" err="1"/>
              <a:t>edilir</a:t>
            </a:r>
            <a:r>
              <a:rPr lang="en-GB" dirty="0"/>
              <a:t>. </a:t>
            </a:r>
            <a:r>
              <a:rPr lang="en-GB" dirty="0" err="1"/>
              <a:t>İşte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sayının</a:t>
            </a:r>
            <a:r>
              <a:rPr lang="en-GB" dirty="0"/>
              <a:t> her </a:t>
            </a:r>
            <a:r>
              <a:rPr lang="en-GB" dirty="0" err="1"/>
              <a:t>basamağına</a:t>
            </a:r>
            <a:r>
              <a:rPr lang="en-GB" dirty="0"/>
              <a:t> 1 Bit </a:t>
            </a:r>
            <a:r>
              <a:rPr lang="en-GB" dirty="0" err="1"/>
              <a:t>denir</a:t>
            </a:r>
            <a:r>
              <a:rPr lang="en-GB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98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Saklama Birimleri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Kapasite</a:t>
            </a:r>
            <a:r>
              <a:rPr lang="en-GB" dirty="0"/>
              <a:t> </a:t>
            </a:r>
            <a:r>
              <a:rPr lang="en-GB" dirty="0" err="1"/>
              <a:t>ölçüm</a:t>
            </a:r>
            <a:r>
              <a:rPr lang="en-GB" dirty="0"/>
              <a:t> </a:t>
            </a:r>
            <a:r>
              <a:rPr lang="en-GB" dirty="0" err="1"/>
              <a:t>birimleri</a:t>
            </a:r>
            <a:r>
              <a:rPr lang="en-GB" dirty="0"/>
              <a:t> </a:t>
            </a:r>
            <a:r>
              <a:rPr lang="en-GB" dirty="0" err="1"/>
              <a:t>küçükten</a:t>
            </a:r>
            <a:r>
              <a:rPr lang="en-GB" dirty="0"/>
              <a:t> </a:t>
            </a:r>
            <a:r>
              <a:rPr lang="en-GB" dirty="0" err="1"/>
              <a:t>büyüğe</a:t>
            </a:r>
            <a:r>
              <a:rPr lang="en-GB" dirty="0"/>
              <a:t> Bit, Byte (Bayt),KB(Kilo Byte), MB (Mega Byte), GB (Giga Byte), TB (Tera Byte).</a:t>
            </a:r>
            <a:endParaRPr lang="tr-TR" dirty="0"/>
          </a:p>
          <a:p>
            <a:r>
              <a:rPr lang="en-GB" dirty="0"/>
              <a:t>1 Byte=8 Bit</a:t>
            </a:r>
            <a:endParaRPr lang="en-US" dirty="0"/>
          </a:p>
          <a:p>
            <a:r>
              <a:rPr lang="en-GB" dirty="0"/>
              <a:t>1 KB (Kilo Bayt)=1024 Byte</a:t>
            </a:r>
            <a:endParaRPr lang="en-US" dirty="0"/>
          </a:p>
          <a:p>
            <a:r>
              <a:rPr lang="en-GB" dirty="0"/>
              <a:t>1 MB (Mega Bayt)=1024 KB</a:t>
            </a:r>
            <a:endParaRPr lang="en-US" dirty="0"/>
          </a:p>
          <a:p>
            <a:r>
              <a:rPr lang="en-GB" dirty="0"/>
              <a:t>1</a:t>
            </a:r>
            <a:r>
              <a:rPr lang="tr-TR" dirty="0"/>
              <a:t> </a:t>
            </a:r>
            <a:r>
              <a:rPr lang="en-GB" dirty="0"/>
              <a:t>GB (Giga Bayt)=1024 MB</a:t>
            </a:r>
            <a:endParaRPr lang="en-US" dirty="0"/>
          </a:p>
          <a:p>
            <a:r>
              <a:rPr lang="en-GB" dirty="0"/>
              <a:t>1 TB (Tera Bayt)=1024 </a:t>
            </a:r>
            <a:r>
              <a:rPr lang="en-GB" dirty="0" err="1"/>
              <a:t>GB’dır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68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en-US" dirty="0"/>
              <a:t>Bilgisayarın fonksiyonel bir beyni olmadığı için insanlar komutlar yazmalıdır. </a:t>
            </a:r>
          </a:p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Problemin</a:t>
            </a:r>
            <a:r>
              <a:rPr lang="en-US" dirty="0"/>
              <a:t> </a:t>
            </a:r>
            <a:r>
              <a:rPr lang="en-US" dirty="0" err="1"/>
              <a:t>Algoritmik</a:t>
            </a:r>
            <a:r>
              <a:rPr lang="en-US" dirty="0"/>
              <a:t> </a:t>
            </a:r>
            <a:r>
              <a:rPr lang="en-US" dirty="0" err="1"/>
              <a:t>çözümünün</a:t>
            </a:r>
            <a:r>
              <a:rPr lang="en-US" dirty="0"/>
              <a:t> </a:t>
            </a:r>
            <a:r>
              <a:rPr lang="en-US" dirty="0" err="1"/>
              <a:t>Bilgisayara</a:t>
            </a:r>
            <a:r>
              <a:rPr lang="en-US" dirty="0"/>
              <a:t> </a:t>
            </a:r>
            <a:r>
              <a:rPr lang="en-US" dirty="0" err="1"/>
              <a:t>anlatılmasını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,</a:t>
            </a:r>
            <a:r>
              <a:rPr lang="tr-TR" dirty="0"/>
              <a:t> </a:t>
            </a:r>
            <a:r>
              <a:rPr lang="en-US" dirty="0"/>
              <a:t>son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sıkı-sıkıya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kurallar</a:t>
            </a:r>
            <a:r>
              <a:rPr lang="en-US" dirty="0"/>
              <a:t> </a:t>
            </a:r>
            <a:r>
              <a:rPr lang="en-US" dirty="0" err="1"/>
              <a:t>dizisidir</a:t>
            </a:r>
            <a:r>
              <a:rPr lang="en-US" dirty="0"/>
              <a:t>.</a:t>
            </a:r>
            <a:endParaRPr lang="tr-TR" dirty="0"/>
          </a:p>
          <a:p>
            <a:r>
              <a:rPr lang="tr-TR" altLang="en-US" dirty="0"/>
              <a:t>Bu özel dile “</a:t>
            </a:r>
            <a:r>
              <a:rPr lang="tr-TR" altLang="en-US" b="1" dirty="0">
                <a:solidFill>
                  <a:srgbClr val="BC0000"/>
                </a:solidFill>
              </a:rPr>
              <a:t>programlama dili</a:t>
            </a:r>
            <a:r>
              <a:rPr lang="tr-TR" altLang="en-US" dirty="0"/>
              <a:t>” denir.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30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09600" y="1935481"/>
            <a:ext cx="109728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just" rtl="0">
              <a:spcBef>
                <a:spcPts val="0"/>
              </a:spcBef>
              <a:buClr>
                <a:schemeClr val="accent3"/>
              </a:buClr>
              <a:buSzPct val="25000"/>
              <a:buFont typeface="Noto Symbol"/>
              <a:buNone/>
            </a:pPr>
            <a:r>
              <a:rPr lang="tr-TR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		</a:t>
            </a:r>
          </a:p>
          <a:p>
            <a:pPr marL="274320" marR="0" lvl="0" indent="-274320" algn="just" rtl="0">
              <a:spcBef>
                <a:spcPts val="520"/>
              </a:spcBef>
              <a:buClr>
                <a:schemeClr val="accent3"/>
              </a:buClr>
              <a:buSzPct val="25000"/>
              <a:buFont typeface="Noto Symbol"/>
              <a:buNone/>
            </a:pPr>
            <a:r>
              <a:rPr lang="tr-TR"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		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695734" y="6381908"/>
            <a:ext cx="3533445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tr-TR" sz="800" b="0" i="0" u="none" strike="noStrike" cap="none">
                <a:solidFill>
                  <a:srgbClr val="7F7F7F"/>
                </a:solidFill>
                <a:latin typeface="Merriweather"/>
                <a:ea typeface="Merriweather"/>
                <a:cs typeface="Merriweather"/>
                <a:sym typeface="Merriweather"/>
              </a:rPr>
              <a:t>[kaynak]http://tr.wikipedia.org/wiki/Programlama_dili</a:t>
            </a:r>
          </a:p>
        </p:txBody>
      </p:sp>
      <p:pic>
        <p:nvPicPr>
          <p:cNvPr id="108" name="Shape 108" descr="http://blogs.gartner.com/svetlana-sicular/files/2012/06/DataScientistJobDescription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3392" y="1844824"/>
            <a:ext cx="5448177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http://www.carolinasit.com/Health_Care/wp-content/uploads/2010/10/iStock_000006910539Small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4031" y="2492896"/>
            <a:ext cx="5120568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 descr="https://encrypted-tbn2.gstatic.com/images?q=tbn:ANd9GcQdtZw7DW7dpRvOIRUoXqJvbCVJmVrYtG3icWx6tjZvsrjJcVU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1424" y="4077072"/>
            <a:ext cx="4472799" cy="22322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Programlama Dili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77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3695733" y="6309319"/>
            <a:ext cx="3259867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tr-TR" sz="10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[1]</a:t>
            </a:r>
            <a:r>
              <a:rPr lang="tr-TR" sz="800" b="0" i="0" u="none" strike="noStrike" cap="none">
                <a:solidFill>
                  <a:srgbClr val="7F7F7F"/>
                </a:solidFill>
                <a:latin typeface="Merriweather"/>
                <a:ea typeface="Merriweather"/>
                <a:cs typeface="Merriweather"/>
                <a:sym typeface="Merriweather"/>
              </a:rPr>
              <a:t>http://rigaux.org/language-study/diagram.html</a:t>
            </a:r>
          </a:p>
        </p:txBody>
      </p:sp>
      <p:pic>
        <p:nvPicPr>
          <p:cNvPr id="118" name="Shape 118" descr="http://4vector.com/thumb_data/afd-5478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9455" y="1916833"/>
            <a:ext cx="1632180" cy="1224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http://codemink.com/wp-content/uploads/2013/01/c_programming_languag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5626" y="2708920"/>
            <a:ext cx="1632180" cy="119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http://volnitsky.com/project/scc/cpp_logo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63819" y="1988840"/>
            <a:ext cx="1625599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 descr="http://blog.decarufel.net/wp-content/uploads/2014/07/csharp-logo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76053" y="2708920"/>
            <a:ext cx="1546887" cy="1160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http://onsitepcsolution.com/wp-content/uploads/2014/08/java_tech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84299" y="2132857"/>
            <a:ext cx="1536171" cy="864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 descr="http://www.unixstickers.com/image/cache/data/stickers/python/python_sh-600x600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391477" y="4293096"/>
            <a:ext cx="1440160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 descr="http://ebsoft.web.id/wp-content/uploads/2008/05/delphi-7-personal.jp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367808" y="4293096"/>
            <a:ext cx="2172653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http://www.bvnguyen.com/wp-content/uploads/2013/06/Cobol-Logo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496267" y="4293096"/>
            <a:ext cx="1440160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/>
              <a:t>Programlama Dili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96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 Nedir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Clr>
                <a:srgbClr val="0AD0D9"/>
              </a:buClr>
              <a:buSzPct val="95454"/>
              <a:tabLst>
                <a:tab pos="287020" algn="l"/>
              </a:tabLst>
            </a:pPr>
            <a:r>
              <a:rPr lang="en-US" sz="4200" dirty="0" err="1"/>
              <a:t>Kullanım</a:t>
            </a:r>
            <a:r>
              <a:rPr lang="en-US" sz="4200" dirty="0"/>
              <a:t> </a:t>
            </a:r>
            <a:r>
              <a:rPr lang="en-US" sz="4200" dirty="0" err="1"/>
              <a:t>amaçları</a:t>
            </a:r>
            <a:r>
              <a:rPr lang="en-US" sz="4200" dirty="0"/>
              <a:t> </a:t>
            </a:r>
            <a:r>
              <a:rPr lang="en-US" sz="4200" dirty="0" err="1"/>
              <a:t>ve</a:t>
            </a:r>
            <a:r>
              <a:rPr lang="en-US" sz="4200" dirty="0"/>
              <a:t> </a:t>
            </a:r>
            <a:r>
              <a:rPr lang="en-US" sz="4200" dirty="0" err="1"/>
              <a:t>yerlerine</a:t>
            </a:r>
            <a:r>
              <a:rPr lang="en-US" sz="4200" dirty="0"/>
              <a:t> </a:t>
            </a:r>
            <a:r>
              <a:rPr lang="en-US" sz="4200" dirty="0" err="1"/>
              <a:t>göre</a:t>
            </a:r>
            <a:r>
              <a:rPr lang="en-US" sz="4200" dirty="0"/>
              <a:t> </a:t>
            </a:r>
            <a:r>
              <a:rPr lang="en-US" sz="4200" dirty="0" err="1"/>
              <a:t>birçok</a:t>
            </a:r>
            <a:r>
              <a:rPr lang="en-US" sz="4200" dirty="0"/>
              <a:t> </a:t>
            </a:r>
            <a:r>
              <a:rPr lang="en-US" sz="4200" dirty="0" err="1"/>
              <a:t>değişik</a:t>
            </a:r>
            <a:r>
              <a:rPr lang="en-US" sz="4200" dirty="0"/>
              <a:t> program </a:t>
            </a:r>
            <a:r>
              <a:rPr lang="en-US" sz="4200" dirty="0" err="1"/>
              <a:t>türü</a:t>
            </a:r>
            <a:r>
              <a:rPr lang="tr-TR" sz="4200" dirty="0"/>
              <a:t> </a:t>
            </a:r>
            <a:r>
              <a:rPr lang="en-US" sz="4200" dirty="0" err="1"/>
              <a:t>vardır</a:t>
            </a:r>
            <a:r>
              <a:rPr lang="en-US" sz="4200" dirty="0"/>
              <a:t>:</a:t>
            </a:r>
          </a:p>
          <a:p>
            <a:pPr marL="685800" marR="144780" lvl="2">
              <a:lnSpc>
                <a:spcPct val="110000"/>
              </a:lnSpc>
              <a:spcBef>
                <a:spcPts val="1000"/>
              </a:spcBef>
            </a:pPr>
            <a:r>
              <a:rPr lang="en-US" sz="3800" dirty="0" err="1"/>
              <a:t>Sistem</a:t>
            </a:r>
            <a:r>
              <a:rPr lang="en-US" sz="3800" dirty="0"/>
              <a:t> </a:t>
            </a:r>
            <a:r>
              <a:rPr lang="en-US" sz="3800" dirty="0" err="1"/>
              <a:t>programları</a:t>
            </a:r>
            <a:r>
              <a:rPr lang="en-US" sz="3800" dirty="0"/>
              <a:t>: Her program, </a:t>
            </a:r>
            <a:r>
              <a:rPr lang="en-US" sz="3800" dirty="0" err="1"/>
              <a:t>bir</a:t>
            </a:r>
            <a:r>
              <a:rPr lang="en-US" sz="3800" dirty="0"/>
              <a:t> </a:t>
            </a:r>
            <a:r>
              <a:rPr lang="en-US" sz="3800" dirty="0" err="1"/>
              <a:t>işletim</a:t>
            </a:r>
            <a:r>
              <a:rPr lang="en-US" sz="3800" dirty="0"/>
              <a:t> </a:t>
            </a:r>
            <a:r>
              <a:rPr lang="en-US" sz="3800" dirty="0" err="1"/>
              <a:t>sistemi</a:t>
            </a:r>
            <a:r>
              <a:rPr lang="en-US" sz="3800" dirty="0"/>
              <a:t> </a:t>
            </a:r>
            <a:r>
              <a:rPr lang="en-US" sz="3800" dirty="0" err="1"/>
              <a:t>üzerinde</a:t>
            </a:r>
            <a:r>
              <a:rPr lang="en-US" sz="3800" dirty="0"/>
              <a:t> </a:t>
            </a:r>
            <a:r>
              <a:rPr lang="en-US" sz="3800" dirty="0" err="1"/>
              <a:t>çalışır</a:t>
            </a:r>
            <a:r>
              <a:rPr lang="en-US" sz="3800" dirty="0"/>
              <a:t>. </a:t>
            </a:r>
            <a:r>
              <a:rPr lang="en-US" sz="3800" dirty="0" err="1"/>
              <a:t>İşletim</a:t>
            </a:r>
            <a:r>
              <a:rPr lang="en-US" sz="3800" dirty="0"/>
              <a:t> </a:t>
            </a:r>
            <a:r>
              <a:rPr lang="en-US" sz="3800" dirty="0" err="1"/>
              <a:t>sistemi</a:t>
            </a:r>
            <a:r>
              <a:rPr lang="en-US" sz="3800" dirty="0"/>
              <a:t>, </a:t>
            </a:r>
            <a:r>
              <a:rPr lang="en-US" sz="3800" dirty="0" err="1"/>
              <a:t>diğer</a:t>
            </a:r>
            <a:r>
              <a:rPr lang="en-US" sz="3800" dirty="0"/>
              <a:t> </a:t>
            </a:r>
            <a:r>
              <a:rPr lang="en-US" sz="3800" dirty="0" err="1"/>
              <a:t>programların</a:t>
            </a:r>
            <a:r>
              <a:rPr lang="en-US" sz="3800" dirty="0"/>
              <a:t> </a:t>
            </a:r>
            <a:r>
              <a:rPr lang="en-US" sz="3800" dirty="0" err="1"/>
              <a:t>çalışması</a:t>
            </a:r>
            <a:r>
              <a:rPr lang="en-US" sz="3800" dirty="0"/>
              <a:t> </a:t>
            </a:r>
            <a:r>
              <a:rPr lang="en-US" sz="3800" dirty="0" err="1"/>
              <a:t>için</a:t>
            </a:r>
            <a:r>
              <a:rPr lang="en-US" sz="3800" dirty="0"/>
              <a:t> </a:t>
            </a:r>
            <a:r>
              <a:rPr lang="en-US" sz="3800" dirty="0" err="1"/>
              <a:t>gerekli</a:t>
            </a:r>
            <a:r>
              <a:rPr lang="en-US" sz="3800" dirty="0"/>
              <a:t> </a:t>
            </a:r>
            <a:r>
              <a:rPr lang="en-US" sz="3800" dirty="0" err="1"/>
              <a:t>olan</a:t>
            </a:r>
            <a:r>
              <a:rPr lang="en-US" sz="3800" dirty="0"/>
              <a:t> </a:t>
            </a:r>
            <a:r>
              <a:rPr lang="en-US" sz="3800" dirty="0" err="1"/>
              <a:t>kaynakları</a:t>
            </a:r>
            <a:r>
              <a:rPr lang="en-US" sz="3800" dirty="0"/>
              <a:t> </a:t>
            </a:r>
            <a:r>
              <a:rPr lang="en-US" sz="3800" dirty="0" err="1"/>
              <a:t>ve</a:t>
            </a:r>
            <a:r>
              <a:rPr lang="en-US" sz="3800" dirty="0"/>
              <a:t> </a:t>
            </a:r>
            <a:r>
              <a:rPr lang="en-US" sz="3800" dirty="0" err="1"/>
              <a:t>ortamı</a:t>
            </a:r>
            <a:r>
              <a:rPr lang="en-US" sz="3800" dirty="0"/>
              <a:t> </a:t>
            </a:r>
            <a:r>
              <a:rPr lang="en-US" sz="3800" dirty="0" err="1"/>
              <a:t>sağlar</a:t>
            </a:r>
            <a:r>
              <a:rPr lang="en-US" sz="3800" dirty="0"/>
              <a:t>.</a:t>
            </a:r>
          </a:p>
          <a:p>
            <a:pPr marL="685800" marR="5080" lvl="2">
              <a:lnSpc>
                <a:spcPct val="110000"/>
              </a:lnSpc>
              <a:spcBef>
                <a:spcPts val="1000"/>
              </a:spcBef>
            </a:pPr>
            <a:r>
              <a:rPr lang="en-US" sz="3800" dirty="0" err="1"/>
              <a:t>Sürücüler</a:t>
            </a:r>
            <a:r>
              <a:rPr lang="en-US" sz="3800" dirty="0"/>
              <a:t>: </a:t>
            </a:r>
            <a:r>
              <a:rPr lang="en-US" sz="3800" dirty="0" err="1"/>
              <a:t>İşletim</a:t>
            </a:r>
            <a:r>
              <a:rPr lang="en-US" sz="3800" dirty="0"/>
              <a:t> </a:t>
            </a:r>
            <a:r>
              <a:rPr lang="en-US" sz="3800" dirty="0" err="1"/>
              <a:t>sistemi</a:t>
            </a:r>
            <a:r>
              <a:rPr lang="en-US" sz="3800" dirty="0"/>
              <a:t> </a:t>
            </a:r>
            <a:r>
              <a:rPr lang="en-US" sz="3800" dirty="0" err="1"/>
              <a:t>ile</a:t>
            </a:r>
            <a:r>
              <a:rPr lang="en-US" sz="3800" dirty="0"/>
              <a:t> </a:t>
            </a:r>
            <a:r>
              <a:rPr lang="en-US" sz="3800" dirty="0" err="1"/>
              <a:t>donanım</a:t>
            </a:r>
            <a:r>
              <a:rPr lang="en-US" sz="3800" dirty="0"/>
              <a:t> </a:t>
            </a:r>
            <a:r>
              <a:rPr lang="en-US" sz="3800" dirty="0" err="1"/>
              <a:t>aygıtları</a:t>
            </a:r>
            <a:r>
              <a:rPr lang="en-US" sz="3800" dirty="0"/>
              <a:t> </a:t>
            </a:r>
            <a:r>
              <a:rPr lang="en-US" sz="3800" dirty="0" err="1"/>
              <a:t>arasında</a:t>
            </a:r>
            <a:r>
              <a:rPr lang="en-US" sz="3800" dirty="0"/>
              <a:t> </a:t>
            </a:r>
            <a:r>
              <a:rPr lang="en-US" sz="3800" dirty="0" err="1"/>
              <a:t>iletişim</a:t>
            </a:r>
            <a:r>
              <a:rPr lang="en-US" sz="3800" dirty="0"/>
              <a:t> </a:t>
            </a:r>
            <a:r>
              <a:rPr lang="en-US" sz="3800" dirty="0" err="1"/>
              <a:t>sağlayan</a:t>
            </a:r>
            <a:r>
              <a:rPr lang="en-US" sz="3800" dirty="0"/>
              <a:t> </a:t>
            </a:r>
            <a:r>
              <a:rPr lang="en-US" sz="3800" dirty="0" err="1"/>
              <a:t>programlardır</a:t>
            </a:r>
            <a:r>
              <a:rPr lang="en-US" sz="3800" dirty="0"/>
              <a:t>. </a:t>
            </a:r>
            <a:r>
              <a:rPr lang="en-US" sz="3800" dirty="0" err="1"/>
              <a:t>Klavye</a:t>
            </a:r>
            <a:r>
              <a:rPr lang="en-US" sz="3800" dirty="0"/>
              <a:t> </a:t>
            </a:r>
            <a:r>
              <a:rPr lang="en-US" sz="3800" dirty="0" err="1"/>
              <a:t>ile</a:t>
            </a:r>
            <a:r>
              <a:rPr lang="en-US" sz="3800" dirty="0"/>
              <a:t> </a:t>
            </a:r>
            <a:r>
              <a:rPr lang="en-US" sz="3800" dirty="0" err="1"/>
              <a:t>yazılan</a:t>
            </a:r>
            <a:r>
              <a:rPr lang="en-US" sz="3800" dirty="0"/>
              <a:t> </a:t>
            </a:r>
            <a:r>
              <a:rPr lang="en-US" sz="3800" dirty="0" err="1"/>
              <a:t>yazıların</a:t>
            </a:r>
            <a:r>
              <a:rPr lang="en-US" sz="3800" dirty="0"/>
              <a:t> </a:t>
            </a:r>
            <a:r>
              <a:rPr lang="en-US" sz="3800" dirty="0" err="1"/>
              <a:t>algılanması</a:t>
            </a:r>
            <a:r>
              <a:rPr lang="en-US" sz="3800" dirty="0"/>
              <a:t> </a:t>
            </a:r>
            <a:r>
              <a:rPr lang="en-US" sz="3800" dirty="0" err="1"/>
              <a:t>için</a:t>
            </a:r>
            <a:r>
              <a:rPr lang="en-US" sz="3800" dirty="0"/>
              <a:t>, </a:t>
            </a:r>
            <a:r>
              <a:rPr lang="en-US" sz="3800" dirty="0" err="1"/>
              <a:t>klavyenin</a:t>
            </a:r>
            <a:r>
              <a:rPr lang="en-US" sz="3800" dirty="0"/>
              <a:t> </a:t>
            </a:r>
            <a:r>
              <a:rPr lang="en-US" sz="3800" dirty="0" err="1"/>
              <a:t>sürücü</a:t>
            </a:r>
            <a:r>
              <a:rPr lang="en-US" sz="3800" dirty="0"/>
              <a:t> </a:t>
            </a:r>
            <a:r>
              <a:rPr lang="en-US" sz="3800" dirty="0" err="1"/>
              <a:t>programı</a:t>
            </a:r>
            <a:r>
              <a:rPr lang="en-US" sz="3800" dirty="0"/>
              <a:t> </a:t>
            </a:r>
            <a:r>
              <a:rPr lang="en-US" sz="3800" dirty="0" err="1"/>
              <a:t>kullanılır</a:t>
            </a:r>
            <a:r>
              <a:rPr lang="en-US" sz="3800" dirty="0"/>
              <a:t>.</a:t>
            </a:r>
          </a:p>
          <a:p>
            <a:pPr marL="685800" marR="421640" lvl="2">
              <a:lnSpc>
                <a:spcPct val="110000"/>
              </a:lnSpc>
              <a:spcBef>
                <a:spcPts val="1000"/>
              </a:spcBef>
            </a:pPr>
            <a:r>
              <a:rPr lang="en-US" sz="3800" dirty="0" err="1"/>
              <a:t>Uygulamalar</a:t>
            </a:r>
            <a:r>
              <a:rPr lang="en-US" sz="3800" dirty="0"/>
              <a:t>: </a:t>
            </a:r>
            <a:r>
              <a:rPr lang="en-US" sz="3800" dirty="0" err="1"/>
              <a:t>İşletim</a:t>
            </a:r>
            <a:r>
              <a:rPr lang="en-US" sz="3800" dirty="0"/>
              <a:t> </a:t>
            </a:r>
            <a:r>
              <a:rPr lang="en-US" sz="3800" dirty="0" err="1"/>
              <a:t>sistemi</a:t>
            </a:r>
            <a:r>
              <a:rPr lang="en-US" sz="3800" dirty="0"/>
              <a:t> </a:t>
            </a:r>
            <a:r>
              <a:rPr lang="en-US" sz="3800" dirty="0" err="1"/>
              <a:t>üzerinde</a:t>
            </a:r>
            <a:r>
              <a:rPr lang="en-US" sz="3800" dirty="0"/>
              <a:t> </a:t>
            </a:r>
            <a:r>
              <a:rPr lang="en-US" sz="3800" dirty="0" err="1"/>
              <a:t>çalışan</a:t>
            </a:r>
            <a:r>
              <a:rPr lang="en-US" sz="3800" dirty="0"/>
              <a:t>, </a:t>
            </a:r>
            <a:r>
              <a:rPr lang="en-US" sz="3800" dirty="0" err="1"/>
              <a:t>kullanıcıların</a:t>
            </a:r>
            <a:r>
              <a:rPr lang="en-US" sz="3800" dirty="0"/>
              <a:t> </a:t>
            </a:r>
            <a:r>
              <a:rPr lang="en-US" sz="3800" dirty="0" err="1"/>
              <a:t>ihtiyaç</a:t>
            </a:r>
            <a:r>
              <a:rPr lang="en-US" sz="3800" dirty="0"/>
              <a:t> </a:t>
            </a:r>
            <a:r>
              <a:rPr lang="en-US" sz="3800" dirty="0" err="1"/>
              <a:t>duyduğu</a:t>
            </a:r>
            <a:r>
              <a:rPr lang="en-US" sz="3800" dirty="0"/>
              <a:t> </a:t>
            </a:r>
            <a:r>
              <a:rPr lang="en-US" sz="3800" dirty="0" err="1"/>
              <a:t>işlevleri</a:t>
            </a:r>
            <a:r>
              <a:rPr lang="en-US" sz="3800" dirty="0"/>
              <a:t> </a:t>
            </a:r>
            <a:r>
              <a:rPr lang="en-US" sz="3800" dirty="0" err="1"/>
              <a:t>sağlayan</a:t>
            </a:r>
            <a:r>
              <a:rPr lang="en-US" sz="3800" dirty="0"/>
              <a:t> </a:t>
            </a:r>
            <a:r>
              <a:rPr lang="en-US" sz="3800" dirty="0" err="1"/>
              <a:t>programlardır</a:t>
            </a:r>
            <a:r>
              <a:rPr lang="en-US" sz="3800" dirty="0"/>
              <a:t>.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39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Programcı Kimdir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R="5080">
              <a:lnSpc>
                <a:spcPct val="100000"/>
              </a:lnSpc>
            </a:pP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işlevlere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programlar</a:t>
            </a:r>
            <a:r>
              <a:rPr lang="en-US" dirty="0"/>
              <a:t> </a:t>
            </a:r>
            <a:r>
              <a:rPr lang="en-US" dirty="0" err="1"/>
              <a:t>geliştiren</a:t>
            </a:r>
            <a:r>
              <a:rPr lang="en-US" dirty="0"/>
              <a:t> </a:t>
            </a:r>
            <a:r>
              <a:rPr lang="en-US" dirty="0" err="1"/>
              <a:t>kişilere</a:t>
            </a:r>
            <a:r>
              <a:rPr lang="en-US" dirty="0"/>
              <a:t> </a:t>
            </a:r>
            <a:r>
              <a:rPr lang="en-US" dirty="0" err="1"/>
              <a:t>programcı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</a:t>
            </a:r>
            <a:r>
              <a:rPr lang="en-US" dirty="0" err="1"/>
              <a:t>Programcı</a:t>
            </a:r>
            <a:r>
              <a:rPr lang="en-US" dirty="0"/>
              <a:t>,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teknolojiyi</a:t>
            </a:r>
            <a:r>
              <a:rPr lang="en-US" dirty="0"/>
              <a:t>, </a:t>
            </a:r>
            <a:r>
              <a:rPr lang="en-US" dirty="0" err="1"/>
              <a:t>platformu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tanıması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Programcılar</a:t>
            </a:r>
            <a:r>
              <a:rPr lang="en-US" dirty="0"/>
              <a:t> 3 </a:t>
            </a:r>
            <a:r>
              <a:rPr lang="en-US" dirty="0" err="1"/>
              <a:t>grupta</a:t>
            </a:r>
            <a:r>
              <a:rPr lang="en-US" dirty="0"/>
              <a:t> </a:t>
            </a:r>
            <a:r>
              <a:rPr lang="en-US" dirty="0" err="1"/>
              <a:t>incelenir</a:t>
            </a:r>
            <a:r>
              <a:rPr lang="en-US" dirty="0"/>
              <a:t>:</a:t>
            </a:r>
          </a:p>
          <a:p>
            <a:pPr marL="685800" marR="511175" lvl="2">
              <a:lnSpc>
                <a:spcPct val="100000"/>
              </a:lnSpc>
              <a:spcBef>
                <a:spcPts val="1000"/>
              </a:spcBef>
              <a:tabLst>
                <a:tab pos="280035" algn="l"/>
              </a:tabLst>
            </a:pPr>
            <a:r>
              <a:rPr lang="en-US" sz="3200" b="1" dirty="0" err="1"/>
              <a:t>Mimar</a:t>
            </a:r>
            <a:r>
              <a:rPr lang="en-US" sz="3200" dirty="0"/>
              <a:t>: </a:t>
            </a:r>
            <a:r>
              <a:rPr lang="en-US" sz="3200" dirty="0" err="1"/>
              <a:t>Programların</a:t>
            </a:r>
            <a:r>
              <a:rPr lang="en-US" sz="3200" dirty="0"/>
              <a:t> </a:t>
            </a:r>
            <a:r>
              <a:rPr lang="en-US" sz="3200" dirty="0" err="1"/>
              <a:t>yazılması</a:t>
            </a:r>
            <a:r>
              <a:rPr lang="en-US" sz="3200" dirty="0"/>
              <a:t> </a:t>
            </a:r>
            <a:r>
              <a:rPr lang="en-US" sz="3200" dirty="0" err="1"/>
              <a:t>için</a:t>
            </a:r>
            <a:r>
              <a:rPr lang="en-US" sz="3200" dirty="0"/>
              <a:t> </a:t>
            </a:r>
            <a:r>
              <a:rPr lang="en-US" sz="3200" dirty="0" err="1"/>
              <a:t>gerekli</a:t>
            </a:r>
            <a:r>
              <a:rPr lang="en-US" sz="3200" dirty="0"/>
              <a:t> </a:t>
            </a:r>
            <a:r>
              <a:rPr lang="en-US" sz="3200" dirty="0" err="1"/>
              <a:t>teknolojileri</a:t>
            </a:r>
            <a:r>
              <a:rPr lang="en-US" sz="3200" dirty="0"/>
              <a:t> </a:t>
            </a:r>
            <a:r>
              <a:rPr lang="en-US" sz="3200" dirty="0" err="1"/>
              <a:t>belirler</a:t>
            </a:r>
            <a:r>
              <a:rPr lang="en-US" sz="3200" dirty="0"/>
              <a:t>.</a:t>
            </a:r>
            <a:endParaRPr lang="tr-TR" sz="3200" dirty="0"/>
          </a:p>
          <a:p>
            <a:pPr marL="685800" marR="511175" lvl="2">
              <a:lnSpc>
                <a:spcPct val="100000"/>
              </a:lnSpc>
              <a:spcBef>
                <a:spcPts val="1000"/>
              </a:spcBef>
              <a:tabLst>
                <a:tab pos="280035" algn="l"/>
              </a:tabLst>
            </a:pPr>
            <a:r>
              <a:rPr lang="en-US" sz="3200" b="1" dirty="0" err="1"/>
              <a:t>Geliştirici</a:t>
            </a:r>
            <a:r>
              <a:rPr lang="en-US" sz="3200" dirty="0"/>
              <a:t>: </a:t>
            </a:r>
            <a:r>
              <a:rPr lang="en-US" sz="3200" dirty="0" err="1"/>
              <a:t>Programı</a:t>
            </a:r>
            <a:r>
              <a:rPr lang="en-US" sz="3200" dirty="0"/>
              <a:t> </a:t>
            </a:r>
            <a:r>
              <a:rPr lang="en-US" sz="3200" dirty="0" err="1"/>
              <a:t>yazan</a:t>
            </a:r>
            <a:r>
              <a:rPr lang="en-US" sz="3200" dirty="0"/>
              <a:t> </a:t>
            </a:r>
            <a:r>
              <a:rPr lang="en-US" sz="3200" dirty="0" err="1"/>
              <a:t>kişidir</a:t>
            </a:r>
            <a:r>
              <a:rPr lang="en-US" sz="3200" dirty="0"/>
              <a:t>.</a:t>
            </a:r>
            <a:endParaRPr lang="tr-TR" sz="3200" dirty="0"/>
          </a:p>
          <a:p>
            <a:pPr marL="685800" marR="511175" lvl="2">
              <a:lnSpc>
                <a:spcPct val="100000"/>
              </a:lnSpc>
              <a:spcBef>
                <a:spcPts val="1000"/>
              </a:spcBef>
              <a:tabLst>
                <a:tab pos="280035" algn="l"/>
              </a:tabLst>
            </a:pPr>
            <a:r>
              <a:rPr lang="en-US" sz="3200" b="1" dirty="0" err="1"/>
              <a:t>Analist</a:t>
            </a:r>
            <a:r>
              <a:rPr lang="en-US" sz="3200" dirty="0"/>
              <a:t>: </a:t>
            </a:r>
            <a:r>
              <a:rPr lang="en-US" sz="3200" dirty="0" err="1"/>
              <a:t>Programın</a:t>
            </a:r>
            <a:r>
              <a:rPr lang="en-US" sz="3200" dirty="0"/>
              <a:t> </a:t>
            </a:r>
            <a:r>
              <a:rPr lang="en-US" sz="3200" dirty="0" err="1"/>
              <a:t>geliştirilmesi</a:t>
            </a:r>
            <a:r>
              <a:rPr lang="en-US" sz="3200" dirty="0"/>
              <a:t> </a:t>
            </a:r>
            <a:r>
              <a:rPr lang="en-US" sz="3200" dirty="0" err="1"/>
              <a:t>aşamasında</a:t>
            </a:r>
            <a:r>
              <a:rPr lang="en-US" sz="3200" dirty="0"/>
              <a:t>, </a:t>
            </a:r>
            <a:r>
              <a:rPr lang="en-US" sz="3200" dirty="0" err="1"/>
              <a:t>hatanın</a:t>
            </a:r>
            <a:r>
              <a:rPr lang="en-US" sz="3200" dirty="0"/>
              <a:t> </a:t>
            </a:r>
            <a:r>
              <a:rPr lang="en-US" sz="3200" dirty="0" err="1"/>
              <a:t>kaynaklarını</a:t>
            </a:r>
            <a:r>
              <a:rPr lang="en-US" sz="3200" dirty="0"/>
              <a:t> </a:t>
            </a:r>
            <a:r>
              <a:rPr lang="en-US" sz="3200" dirty="0" err="1"/>
              <a:t>bulan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geliştiricilere</a:t>
            </a:r>
            <a:r>
              <a:rPr lang="en-US" sz="3200" dirty="0"/>
              <a:t> </a:t>
            </a:r>
            <a:r>
              <a:rPr lang="en-US" sz="3200" dirty="0" err="1"/>
              <a:t>raporlayan</a:t>
            </a:r>
            <a:r>
              <a:rPr lang="en-US" sz="3200" dirty="0"/>
              <a:t> </a:t>
            </a:r>
            <a:r>
              <a:rPr lang="en-US" sz="3200" dirty="0" err="1"/>
              <a:t>programcıdır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2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Dönem boyunca görülecek konular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Hafta</a:t>
            </a:r>
            <a:r>
              <a:rPr lang="en-US" dirty="0"/>
              <a:t> 1- </a:t>
            </a:r>
            <a:r>
              <a:rPr lang="tr-TR" dirty="0"/>
              <a:t>Temel Kavramlar ve Algoritma</a:t>
            </a:r>
          </a:p>
          <a:p>
            <a:r>
              <a:rPr lang="en-US" dirty="0" err="1"/>
              <a:t>Hafta</a:t>
            </a:r>
            <a:r>
              <a:rPr lang="en-US" dirty="0"/>
              <a:t> </a:t>
            </a:r>
            <a:r>
              <a:rPr lang="tr-TR" dirty="0"/>
              <a:t>2</a:t>
            </a:r>
            <a:r>
              <a:rPr lang="en-US" dirty="0"/>
              <a:t>- </a:t>
            </a:r>
            <a:r>
              <a:rPr lang="tr-TR" dirty="0"/>
              <a:t>Değişken Kavramı ve Operatörler</a:t>
            </a:r>
          </a:p>
          <a:p>
            <a:r>
              <a:rPr lang="tr-TR" dirty="0"/>
              <a:t>Hafta 3-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Yapıları</a:t>
            </a:r>
            <a:endParaRPr lang="en-US" dirty="0"/>
          </a:p>
          <a:p>
            <a:r>
              <a:rPr lang="en-US" dirty="0" err="1"/>
              <a:t>Hafta</a:t>
            </a:r>
            <a:r>
              <a:rPr lang="en-US" dirty="0"/>
              <a:t> </a:t>
            </a:r>
            <a:r>
              <a:rPr lang="tr-TR" dirty="0"/>
              <a:t>4</a:t>
            </a:r>
            <a:r>
              <a:rPr lang="en-US" dirty="0"/>
              <a:t>- </a:t>
            </a:r>
            <a:r>
              <a:rPr lang="en-US" dirty="0" err="1"/>
              <a:t>Döngü</a:t>
            </a:r>
            <a:r>
              <a:rPr lang="en-US" dirty="0"/>
              <a:t> </a:t>
            </a:r>
            <a:r>
              <a:rPr lang="en-US" dirty="0" err="1"/>
              <a:t>Yapıları</a:t>
            </a:r>
            <a:r>
              <a:rPr lang="en-US" dirty="0"/>
              <a:t> </a:t>
            </a:r>
            <a:endParaRPr lang="tr-TR" dirty="0"/>
          </a:p>
          <a:p>
            <a:r>
              <a:rPr lang="en-US" dirty="0" err="1"/>
              <a:t>Hafta</a:t>
            </a:r>
            <a:r>
              <a:rPr lang="en-US" dirty="0"/>
              <a:t> </a:t>
            </a:r>
            <a:r>
              <a:rPr lang="tr-TR" dirty="0"/>
              <a:t>5</a:t>
            </a:r>
            <a:r>
              <a:rPr lang="en-US" dirty="0"/>
              <a:t>- </a:t>
            </a:r>
            <a:r>
              <a:rPr lang="tr-TR" dirty="0"/>
              <a:t>Algoritma Örnekleri ve Analizi-1</a:t>
            </a:r>
            <a:endParaRPr lang="en-US" dirty="0"/>
          </a:p>
          <a:p>
            <a:r>
              <a:rPr lang="en-US" dirty="0" err="1"/>
              <a:t>Hafta</a:t>
            </a:r>
            <a:r>
              <a:rPr lang="en-US" dirty="0"/>
              <a:t> </a:t>
            </a:r>
            <a:r>
              <a:rPr lang="tr-TR" dirty="0"/>
              <a:t>6</a:t>
            </a:r>
            <a:r>
              <a:rPr lang="en-US" dirty="0"/>
              <a:t>- </a:t>
            </a:r>
            <a:r>
              <a:rPr lang="tr-TR" dirty="0"/>
              <a:t>Algoritma Örnekleri ve Analizi-2</a:t>
            </a:r>
            <a:endParaRPr lang="en-US" dirty="0"/>
          </a:p>
          <a:p>
            <a:r>
              <a:rPr lang="en-US" dirty="0" err="1"/>
              <a:t>Hafta</a:t>
            </a:r>
            <a:r>
              <a:rPr lang="en-US" dirty="0"/>
              <a:t> </a:t>
            </a:r>
            <a:r>
              <a:rPr lang="tr-TR" dirty="0"/>
              <a:t>7</a:t>
            </a:r>
            <a:r>
              <a:rPr lang="en-US" dirty="0"/>
              <a:t>- </a:t>
            </a:r>
            <a:r>
              <a:rPr lang="it-IT" dirty="0"/>
              <a:t>C Programlama Diline Giriş ve C Derleyicisi</a:t>
            </a:r>
            <a:endParaRPr lang="tr-TR" dirty="0"/>
          </a:p>
          <a:p>
            <a:r>
              <a:rPr lang="tr-TR" dirty="0"/>
              <a:t>Hafta 8- C Dilinde Değişken Tipleri ve Temel Giriş/Çıkış İşlemleri (</a:t>
            </a:r>
            <a:r>
              <a:rPr lang="tr-TR" dirty="0" err="1"/>
              <a:t>printf</a:t>
            </a:r>
            <a:r>
              <a:rPr lang="tr-TR" dirty="0"/>
              <a:t>, </a:t>
            </a:r>
            <a:r>
              <a:rPr lang="tr-TR" dirty="0" err="1"/>
              <a:t>scanf</a:t>
            </a:r>
            <a:r>
              <a:rPr lang="tr-TR" dirty="0"/>
              <a:t>)</a:t>
            </a:r>
          </a:p>
          <a:p>
            <a:r>
              <a:rPr lang="tr-TR" dirty="0"/>
              <a:t>Hafta 9- C Dilinde Kontrol ve Döngü Yapıları</a:t>
            </a:r>
          </a:p>
          <a:p>
            <a:r>
              <a:rPr lang="tr-TR" dirty="0"/>
              <a:t>Hafta 10-Diziler</a:t>
            </a:r>
          </a:p>
          <a:p>
            <a:r>
              <a:rPr lang="tr-TR" dirty="0"/>
              <a:t>Hafta 11-Karakter Tutan Diziler</a:t>
            </a:r>
          </a:p>
          <a:p>
            <a:r>
              <a:rPr lang="tr-TR" dirty="0"/>
              <a:t>Hafta 12- Fonksiyonlar-1</a:t>
            </a:r>
          </a:p>
          <a:p>
            <a:r>
              <a:rPr lang="tr-TR" dirty="0"/>
              <a:t>Hafta 13- Fonksiyonlar-2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12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Programlama</a:t>
            </a:r>
            <a:r>
              <a:rPr lang="en-GB" dirty="0"/>
              <a:t> </a:t>
            </a:r>
            <a:r>
              <a:rPr lang="en-GB" dirty="0" err="1"/>
              <a:t>dilleri</a:t>
            </a:r>
            <a:r>
              <a:rPr lang="en-GB" dirty="0"/>
              <a:t> </a:t>
            </a:r>
            <a:r>
              <a:rPr lang="en-GB" dirty="0" err="1"/>
              <a:t>sıklıkla</a:t>
            </a:r>
            <a:r>
              <a:rPr lang="en-GB" dirty="0"/>
              <a:t> </a:t>
            </a:r>
            <a:r>
              <a:rPr lang="en-GB" dirty="0" err="1"/>
              <a:t>seviyelerine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sınıflandırılır</a:t>
            </a:r>
            <a:r>
              <a:rPr lang="en-GB" dirty="0"/>
              <a:t>. </a:t>
            </a:r>
            <a:endParaRPr lang="tr-TR" dirty="0"/>
          </a:p>
          <a:p>
            <a:r>
              <a:rPr lang="en-GB" dirty="0" err="1"/>
              <a:t>Seviye</a:t>
            </a:r>
            <a:r>
              <a:rPr lang="en-GB" dirty="0"/>
              <a:t>,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programlama</a:t>
            </a:r>
            <a:r>
              <a:rPr lang="en-GB" dirty="0"/>
              <a:t> </a:t>
            </a:r>
            <a:r>
              <a:rPr lang="en-GB" dirty="0" err="1"/>
              <a:t>dilinin</a:t>
            </a:r>
            <a:r>
              <a:rPr lang="en-GB" dirty="0"/>
              <a:t> </a:t>
            </a:r>
            <a:r>
              <a:rPr lang="en-GB" dirty="0" err="1"/>
              <a:t>insan</a:t>
            </a:r>
            <a:r>
              <a:rPr lang="en-GB" dirty="0"/>
              <a:t> </a:t>
            </a:r>
            <a:r>
              <a:rPr lang="en-GB" dirty="0" err="1"/>
              <a:t>algılamasına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yakınlığının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ölçüsüdür</a:t>
            </a:r>
            <a:r>
              <a:rPr lang="en-GB" dirty="0"/>
              <a:t>. </a:t>
            </a:r>
            <a:endParaRPr lang="tr-TR" dirty="0"/>
          </a:p>
          <a:p>
            <a:r>
              <a:rPr lang="en-GB" dirty="0" err="1"/>
              <a:t>Yüksek</a:t>
            </a:r>
            <a:r>
              <a:rPr lang="en-GB" dirty="0"/>
              <a:t> </a:t>
            </a:r>
            <a:r>
              <a:rPr lang="en-GB" dirty="0" err="1"/>
              <a:t>seviyeli</a:t>
            </a:r>
            <a:r>
              <a:rPr lang="en-GB" dirty="0"/>
              <a:t> </a:t>
            </a:r>
            <a:r>
              <a:rPr lang="en-GB" dirty="0" err="1"/>
              <a:t>diller</a:t>
            </a:r>
            <a:r>
              <a:rPr lang="en-GB" dirty="0"/>
              <a:t> </a:t>
            </a:r>
            <a:r>
              <a:rPr lang="en-GB" dirty="0" err="1"/>
              <a:t>insan</a:t>
            </a:r>
            <a:r>
              <a:rPr lang="en-GB" dirty="0"/>
              <a:t> </a:t>
            </a:r>
            <a:r>
              <a:rPr lang="en-GB" dirty="0" err="1"/>
              <a:t>algılayışına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yakın</a:t>
            </a:r>
            <a:r>
              <a:rPr lang="en-GB" dirty="0"/>
              <a:t>, </a:t>
            </a:r>
            <a:r>
              <a:rPr lang="en-GB" dirty="0" err="1"/>
              <a:t>alçak</a:t>
            </a:r>
            <a:r>
              <a:rPr lang="en-GB" dirty="0"/>
              <a:t> </a:t>
            </a:r>
            <a:r>
              <a:rPr lang="en-GB" dirty="0" err="1"/>
              <a:t>seviyeli</a:t>
            </a:r>
            <a:r>
              <a:rPr lang="en-GB" dirty="0"/>
              <a:t> </a:t>
            </a:r>
            <a:r>
              <a:rPr lang="en-GB" dirty="0" err="1"/>
              <a:t>diller</a:t>
            </a:r>
            <a:r>
              <a:rPr lang="en-GB" dirty="0"/>
              <a:t> de </a:t>
            </a:r>
            <a:r>
              <a:rPr lang="en-GB" dirty="0" err="1"/>
              <a:t>bilgisayarın</a:t>
            </a:r>
            <a:r>
              <a:rPr lang="en-GB" dirty="0"/>
              <a:t> </a:t>
            </a:r>
            <a:r>
              <a:rPr lang="en-GB" dirty="0" err="1"/>
              <a:t>doğal</a:t>
            </a:r>
            <a:r>
              <a:rPr lang="en-GB" dirty="0"/>
              <a:t> </a:t>
            </a:r>
            <a:r>
              <a:rPr lang="en-GB" dirty="0" err="1"/>
              <a:t>çalışmasına</a:t>
            </a:r>
            <a:r>
              <a:rPr lang="en-GB" dirty="0"/>
              <a:t> </a:t>
            </a:r>
            <a:r>
              <a:rPr lang="en-GB" dirty="0" err="1"/>
              <a:t>daha</a:t>
            </a:r>
            <a:r>
              <a:rPr lang="en-GB" dirty="0"/>
              <a:t> </a:t>
            </a:r>
            <a:r>
              <a:rPr lang="en-GB" dirty="0" err="1"/>
              <a:t>yakın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dillerdir</a:t>
            </a:r>
            <a:r>
              <a:rPr lang="en-GB" dirty="0"/>
              <a:t>. </a:t>
            </a:r>
            <a:endParaRPr lang="tr-TR" dirty="0"/>
          </a:p>
          <a:p>
            <a:r>
              <a:rPr lang="en-GB" dirty="0" err="1"/>
              <a:t>Dilin</a:t>
            </a:r>
            <a:r>
              <a:rPr lang="en-GB" dirty="0"/>
              <a:t> </a:t>
            </a:r>
            <a:r>
              <a:rPr lang="en-GB" dirty="0" err="1"/>
              <a:t>seviyesi</a:t>
            </a:r>
            <a:r>
              <a:rPr lang="en-GB" dirty="0"/>
              <a:t> </a:t>
            </a:r>
            <a:r>
              <a:rPr lang="en-GB" dirty="0" err="1"/>
              <a:t>yükseldikçe</a:t>
            </a:r>
            <a:r>
              <a:rPr lang="en-GB" dirty="0"/>
              <a:t> </a:t>
            </a:r>
            <a:r>
              <a:rPr lang="en-GB" dirty="0" err="1"/>
              <a:t>programcının</a:t>
            </a:r>
            <a:r>
              <a:rPr lang="en-GB" dirty="0"/>
              <a:t> </a:t>
            </a:r>
            <a:r>
              <a:rPr lang="en-GB" dirty="0" err="1"/>
              <a:t>işi</a:t>
            </a:r>
            <a:r>
              <a:rPr lang="en-GB" dirty="0"/>
              <a:t> de </a:t>
            </a:r>
            <a:r>
              <a:rPr lang="en-GB" dirty="0" err="1"/>
              <a:t>kolaylaşır</a:t>
            </a:r>
            <a:r>
              <a:rPr lang="en-GB" dirty="0"/>
              <a:t>. </a:t>
            </a:r>
            <a:endParaRPr lang="tr-TR" dirty="0"/>
          </a:p>
          <a:p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yüksek</a:t>
            </a:r>
            <a:r>
              <a:rPr lang="en-GB" dirty="0"/>
              <a:t> </a:t>
            </a:r>
            <a:r>
              <a:rPr lang="en-GB" dirty="0" err="1"/>
              <a:t>seviyeli</a:t>
            </a:r>
            <a:r>
              <a:rPr lang="en-GB" dirty="0"/>
              <a:t> </a:t>
            </a:r>
            <a:r>
              <a:rPr lang="en-GB" dirty="0" err="1"/>
              <a:t>dillerde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işin</a:t>
            </a:r>
            <a:r>
              <a:rPr lang="en-GB" dirty="0"/>
              <a:t> </a:t>
            </a:r>
            <a:r>
              <a:rPr lang="en-GB" dirty="0" err="1"/>
              <a:t>nasıl</a:t>
            </a:r>
            <a:r>
              <a:rPr lang="en-GB" dirty="0"/>
              <a:t> </a:t>
            </a:r>
            <a:r>
              <a:rPr lang="en-GB" dirty="0" err="1"/>
              <a:t>yapılacağına</a:t>
            </a:r>
            <a:r>
              <a:rPr lang="en-GB" dirty="0"/>
              <a:t> </a:t>
            </a:r>
            <a:r>
              <a:rPr lang="en-GB" dirty="0" err="1"/>
              <a:t>ilişkin</a:t>
            </a:r>
            <a:r>
              <a:rPr lang="en-GB" dirty="0"/>
              <a:t> </a:t>
            </a:r>
            <a:r>
              <a:rPr lang="en-GB" dirty="0" err="1"/>
              <a:t>değil</a:t>
            </a:r>
            <a:r>
              <a:rPr lang="en-GB" dirty="0"/>
              <a:t>, ne </a:t>
            </a:r>
            <a:r>
              <a:rPr lang="en-GB" dirty="0" err="1"/>
              <a:t>yapılacağına</a:t>
            </a:r>
            <a:r>
              <a:rPr lang="en-GB" dirty="0"/>
              <a:t> </a:t>
            </a:r>
            <a:r>
              <a:rPr lang="en-GB" dirty="0" err="1"/>
              <a:t>ilişkin</a:t>
            </a:r>
            <a:r>
              <a:rPr lang="en-GB" dirty="0"/>
              <a:t> </a:t>
            </a:r>
            <a:r>
              <a:rPr lang="en-GB" dirty="0" err="1"/>
              <a:t>komutlar</a:t>
            </a:r>
            <a:r>
              <a:rPr lang="en-GB" dirty="0"/>
              <a:t> </a:t>
            </a:r>
            <a:r>
              <a:rPr lang="en-GB" dirty="0" err="1"/>
              <a:t>bulunur</a:t>
            </a:r>
            <a:r>
              <a:rPr lang="en-GB" dirty="0"/>
              <a:t>. </a:t>
            </a:r>
            <a:endParaRPr lang="tr-TR" dirty="0"/>
          </a:p>
          <a:p>
            <a:r>
              <a:rPr lang="en-GB" dirty="0" err="1"/>
              <a:t>Seviyenin</a:t>
            </a:r>
            <a:r>
              <a:rPr lang="en-GB" dirty="0"/>
              <a:t> </a:t>
            </a:r>
            <a:r>
              <a:rPr lang="en-GB" dirty="0" err="1"/>
              <a:t>yükselmesi</a:t>
            </a:r>
            <a:r>
              <a:rPr lang="en-GB" dirty="0"/>
              <a:t> </a:t>
            </a:r>
            <a:r>
              <a:rPr lang="en-GB" dirty="0" err="1"/>
              <a:t>programcının</a:t>
            </a:r>
            <a:r>
              <a:rPr lang="en-GB" dirty="0"/>
              <a:t> </a:t>
            </a:r>
            <a:r>
              <a:rPr lang="en-GB" dirty="0" err="1"/>
              <a:t>işini</a:t>
            </a:r>
            <a:r>
              <a:rPr lang="en-GB" dirty="0"/>
              <a:t> </a:t>
            </a:r>
            <a:r>
              <a:rPr lang="en-GB" dirty="0" err="1"/>
              <a:t>kolaylaştırırken</a:t>
            </a:r>
            <a:r>
              <a:rPr lang="en-GB" dirty="0"/>
              <a:t> </a:t>
            </a:r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verimliliği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esnekliği</a:t>
            </a:r>
            <a:r>
              <a:rPr lang="en-GB" dirty="0"/>
              <a:t> </a:t>
            </a:r>
            <a:r>
              <a:rPr lang="en-GB" dirty="0" err="1"/>
              <a:t>azaltır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69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712" y="2196306"/>
            <a:ext cx="9172575" cy="3609975"/>
          </a:xfrm>
          <a:prstGeom prst="rect">
            <a:avLst/>
          </a:prstGeom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01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02684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Makine Dilleri</a:t>
            </a:r>
          </a:p>
          <a:p>
            <a:pPr lvl="1"/>
            <a:r>
              <a:rPr lang="tr-TR" dirty="0"/>
              <a:t>Bilgisayarın kendi doğal dili</a:t>
            </a:r>
          </a:p>
          <a:p>
            <a:pPr lvl="1"/>
            <a:r>
              <a:rPr lang="tr-TR" dirty="0"/>
              <a:t>Sayı dizilerinden oluşur (çoğunlukla 1 ve 0’a indirgenmiştir.)</a:t>
            </a:r>
          </a:p>
          <a:p>
            <a:pPr lvl="1"/>
            <a:r>
              <a:rPr lang="tr-TR" dirty="0"/>
              <a:t>Makine bağımlıdır</a:t>
            </a:r>
          </a:p>
          <a:p>
            <a:r>
              <a:rPr lang="tr-TR" b="1" dirty="0"/>
              <a:t>Alçak Seviyeli Diller (Assembly Dili)</a:t>
            </a:r>
          </a:p>
          <a:p>
            <a:pPr lvl="1"/>
            <a:r>
              <a:rPr lang="tr-TR" dirty="0"/>
              <a:t>Temel komutları temsil etmek için İngilizce benzeri kısaltmalar.</a:t>
            </a:r>
          </a:p>
          <a:p>
            <a:pPr lvl="1"/>
            <a:r>
              <a:rPr lang="tr-TR" dirty="0"/>
              <a:t>Assembler, Assembly dilini makine diline çevirmek için kullanılır.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428309"/>
            <a:ext cx="58674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55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1450" indent="-171450"/>
            <a:r>
              <a:rPr lang="tr-TR" dirty="0"/>
              <a:t>Her bilgisayar yalnızca kendi </a:t>
            </a:r>
            <a:r>
              <a:rPr lang="tr-TR" b="1" dirty="0"/>
              <a:t>makine dilini</a:t>
            </a:r>
            <a:r>
              <a:rPr lang="tr-TR" dirty="0"/>
              <a:t> doğrudan anlayabilir. </a:t>
            </a:r>
          </a:p>
          <a:p>
            <a:pPr marL="171450" indent="-171450"/>
            <a:r>
              <a:rPr lang="tr-TR" dirty="0"/>
              <a:t>Makine dili bir bilgisayarın kendi doğal dilidir ve donanım içerisinde tanımlanmıştır. </a:t>
            </a:r>
          </a:p>
          <a:p>
            <a:pPr marL="171450" indent="-171450"/>
            <a:r>
              <a:rPr lang="tr-TR" dirty="0"/>
              <a:t>Makine dilleri genellikle bilgisayara yapacağı temel komutları bildiren sayı dizilerinden oluşurlar (çoğunluklar 1 </a:t>
            </a:r>
            <a:r>
              <a:rPr lang="tr-TR" dirty="0" err="1"/>
              <a:t>ler</a:t>
            </a:r>
            <a:r>
              <a:rPr lang="tr-TR" dirty="0"/>
              <a:t> ve 0 </a:t>
            </a:r>
            <a:r>
              <a:rPr lang="tr-TR" dirty="0" err="1"/>
              <a:t>lar</a:t>
            </a:r>
            <a:r>
              <a:rPr lang="tr-TR" dirty="0"/>
              <a:t> dan oluşur).</a:t>
            </a:r>
          </a:p>
          <a:p>
            <a:pPr marL="171450" indent="-171450"/>
            <a:r>
              <a:rPr lang="tr-TR" dirty="0"/>
              <a:t>Makine dilleri makine bağımlıdır. Her bilgisayarın kendine hastır. Bir bilgisayar sistemi için kullanılan makine kodları başka bir sistemde kullanılamayabilir.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1450" indent="-171450"/>
            <a:r>
              <a:rPr lang="tr-TR" dirty="0"/>
              <a:t>Makine dili programlaması çok yavaş ve hata yapmaya çok elverişlidir. </a:t>
            </a:r>
          </a:p>
          <a:p>
            <a:pPr marL="171450" indent="-171450"/>
            <a:r>
              <a:rPr lang="tr-TR" dirty="0"/>
              <a:t>Bilgisayarların doğrudan anlayabildiği sayı dizileri ile uğraşmak yerine programcılar temel işlemleri temsil etmek için İngilizce kısaltmalar kullanmaya başladılar.</a:t>
            </a:r>
          </a:p>
          <a:p>
            <a:pPr marL="171450" indent="-171450"/>
            <a:r>
              <a:rPr lang="tr-TR" dirty="0"/>
              <a:t>Bu kısaltmalar </a:t>
            </a:r>
            <a:r>
              <a:rPr lang="tr-TR" b="1" dirty="0" err="1"/>
              <a:t>assembly</a:t>
            </a:r>
            <a:r>
              <a:rPr lang="tr-TR" b="1" dirty="0"/>
              <a:t> dilinin </a:t>
            </a:r>
            <a:r>
              <a:rPr lang="tr-TR" dirty="0"/>
              <a:t>temelini oluşturmuştur.</a:t>
            </a:r>
            <a:endParaRPr lang="tr-TR" b="1" dirty="0"/>
          </a:p>
          <a:p>
            <a:pPr marL="171450" indent="-171450"/>
            <a:r>
              <a:rPr lang="tr-TR" b="1" dirty="0"/>
              <a:t>Assembler</a:t>
            </a:r>
            <a:r>
              <a:rPr lang="tr-TR" dirty="0"/>
              <a:t>’ </a:t>
            </a:r>
            <a:r>
              <a:rPr lang="tr-TR" dirty="0" err="1"/>
              <a:t>lar</a:t>
            </a:r>
            <a:r>
              <a:rPr lang="tr-TR" dirty="0"/>
              <a:t> </a:t>
            </a:r>
            <a:r>
              <a:rPr lang="tr-TR" dirty="0" err="1"/>
              <a:t>assembly</a:t>
            </a:r>
            <a:r>
              <a:rPr lang="tr-TR" dirty="0"/>
              <a:t> dilinde yazılan bir programı makine diline çevirmek için tasarlanmışlardır. 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60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42764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/>
              <a:t>Orta Seviyeli Diller</a:t>
            </a:r>
          </a:p>
          <a:p>
            <a:pPr lvl="1"/>
            <a:r>
              <a:rPr lang="tr-TR" dirty="0"/>
              <a:t>Hem kullanıcıya hem de bilgisayara yakın</a:t>
            </a:r>
          </a:p>
          <a:p>
            <a:pPr lvl="1"/>
            <a:r>
              <a:rPr lang="tr-TR" dirty="0"/>
              <a:t>Yüksek seviyeli dillerin kolaylığı, alçak seviyeli dillerin esnekliğini barındırır.</a:t>
            </a:r>
          </a:p>
          <a:p>
            <a:pPr lvl="1"/>
            <a:r>
              <a:rPr lang="tr-TR" dirty="0"/>
              <a:t>Genelde sistem programlamada kullanılır.</a:t>
            </a:r>
          </a:p>
          <a:p>
            <a:pPr lvl="1"/>
            <a:r>
              <a:rPr lang="tr-TR" dirty="0"/>
              <a:t>C orta seviyeli dildir.</a:t>
            </a:r>
          </a:p>
          <a:p>
            <a:r>
              <a:rPr lang="tr-TR" b="1" dirty="0"/>
              <a:t>Yüksek seviyeli Diller</a:t>
            </a:r>
          </a:p>
          <a:p>
            <a:pPr lvl="1"/>
            <a:r>
              <a:rPr lang="tr-TR" dirty="0"/>
              <a:t>Programlama hızını artırmak için</a:t>
            </a:r>
          </a:p>
          <a:p>
            <a:pPr lvl="1"/>
            <a:r>
              <a:rPr lang="tr-TR" dirty="0"/>
              <a:t>Derleyiciler yüksek seviyeli diller ile yazılan programları makine diline çevirirler. </a:t>
            </a:r>
          </a:p>
          <a:p>
            <a:pPr lvl="1"/>
            <a:r>
              <a:rPr lang="tr-TR" dirty="0"/>
              <a:t>Yazılan kod </a:t>
            </a:r>
            <a:r>
              <a:rPr lang="tr-TR" dirty="0" err="1"/>
              <a:t>İngilizce’ye</a:t>
            </a:r>
            <a:r>
              <a:rPr lang="tr-TR" dirty="0"/>
              <a:t> çok benzerdir. </a:t>
            </a:r>
          </a:p>
          <a:p>
            <a:pPr lvl="1"/>
            <a:r>
              <a:rPr lang="tr-TR" dirty="0"/>
              <a:t>Yorumlayıcı (Interpreter)  programlar, yüksek seviyeli dilleri derlemeden doğrudan çalıştırmak üzere tasarlanmışlardır. 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İçerik Yer Tutucus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595" y="5068389"/>
            <a:ext cx="4998853" cy="165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03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1450" indent="-171450"/>
            <a:r>
              <a:rPr lang="tr-TR" b="1" dirty="0"/>
              <a:t>Orta seviyeli diller </a:t>
            </a:r>
            <a:r>
              <a:rPr lang="tr-TR" dirty="0"/>
              <a:t>hem kullanıcıya hem de bilgisayara yakın olan yapılar içerirler. </a:t>
            </a:r>
          </a:p>
          <a:p>
            <a:pPr marL="171450" indent="-171450"/>
            <a:r>
              <a:rPr lang="tr-TR" dirty="0"/>
              <a:t>Orta seviyeli diller, yüksek seviyeli dillerin kolaylıkları ile aşağı seviyeli dillerin esnekliğini ve doğallığını kullanırlar. </a:t>
            </a:r>
          </a:p>
          <a:p>
            <a:pPr marL="171450" indent="-171450"/>
            <a:r>
              <a:rPr lang="tr-TR" dirty="0"/>
              <a:t>C tipik bir orta seviyeli dildir. </a:t>
            </a:r>
          </a:p>
          <a:p>
            <a:pPr marL="171450" indent="-171450"/>
            <a:r>
              <a:rPr lang="tr-TR" dirty="0"/>
              <a:t>Orta seviyeli diller özellikle sistem programlarının yazımında kullanılırlar.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27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/>
            <a:r>
              <a:rPr lang="tr-TR" b="1" dirty="0"/>
              <a:t>Yüksek seviyeli programlama dilleri</a:t>
            </a:r>
            <a:r>
              <a:rPr lang="tr-TR" dirty="0"/>
              <a:t> daha </a:t>
            </a:r>
            <a:r>
              <a:rPr lang="tr-TR" dirty="0" err="1"/>
              <a:t>algoritmik</a:t>
            </a:r>
            <a:r>
              <a:rPr lang="tr-TR" dirty="0"/>
              <a:t> dillerdir. </a:t>
            </a:r>
          </a:p>
          <a:p>
            <a:pPr marL="171450" indent="-171450"/>
            <a:r>
              <a:rPr lang="tr-TR" dirty="0"/>
              <a:t>Bu dillerde önce işlerin nasıl yapılacağına ilişkin algoritmalar tasarlanır. Daha sonra bu algoritmalar program koduna çevrilir. </a:t>
            </a:r>
          </a:p>
          <a:p>
            <a:pPr marL="171450" indent="-171450"/>
            <a:r>
              <a:rPr lang="tr-TR" dirty="0"/>
              <a:t>Basic, Pascal, Fortran gibi diller bu grup dillerdir.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33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/>
            <a:r>
              <a:rPr lang="tr-TR" b="1" dirty="0"/>
              <a:t>Çok yüksek seviyeli diller</a:t>
            </a:r>
            <a:r>
              <a:rPr lang="tr-TR" dirty="0"/>
              <a:t>, program kodunun kısmen ya da tamamen görsel biçimde çeşitli araçlar tarafından üretildiği dillerdir.</a:t>
            </a:r>
          </a:p>
          <a:p>
            <a:pPr marL="171450" indent="-171450"/>
            <a:r>
              <a:rPr lang="tr-TR" dirty="0"/>
              <a:t>Windows sistemlerinde .NET çatısı altında C# ve Visual Basic gibi diller yoğun olarak kullanılmaktadır. </a:t>
            </a:r>
          </a:p>
          <a:p>
            <a:pPr marL="171450" indent="-171450"/>
            <a:r>
              <a:rPr lang="tr-TR" dirty="0"/>
              <a:t>Çok yüksek seviyeli dillere </a:t>
            </a:r>
            <a:r>
              <a:rPr lang="tr-TR" dirty="0" err="1"/>
              <a:t>deklaratif</a:t>
            </a:r>
            <a:r>
              <a:rPr lang="tr-TR" dirty="0"/>
              <a:t> diller de denir. </a:t>
            </a:r>
          </a:p>
          <a:p>
            <a:pPr marL="171450" indent="-171450"/>
            <a:r>
              <a:rPr lang="tr-TR" dirty="0" err="1"/>
              <a:t>Veritabanlarının</a:t>
            </a:r>
            <a:r>
              <a:rPr lang="tr-TR" dirty="0"/>
              <a:t> yönetimlerinde kullandığımız dilleri bu gruba sokabiliriz. </a:t>
            </a:r>
          </a:p>
          <a:p>
            <a:pPr marL="171450" indent="-171450"/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622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Programlama Dillerinin Sınıflandırılması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1450" indent="-171450"/>
            <a:r>
              <a:rPr lang="tr-TR" dirty="0"/>
              <a:t>Yüksek seviyeli dillerde yazılan programları makine diline çeviren çevirici programlara </a:t>
            </a:r>
            <a:r>
              <a:rPr lang="tr-TR" b="1" dirty="0"/>
              <a:t>Derleyici (Compiler) </a:t>
            </a:r>
            <a:r>
              <a:rPr lang="tr-TR" dirty="0"/>
              <a:t>denir. </a:t>
            </a:r>
          </a:p>
          <a:p>
            <a:pPr marL="171450" indent="-171450"/>
            <a:r>
              <a:rPr lang="tr-TR" dirty="0"/>
              <a:t>Yüksek seviyeli diller programcılara günlük İngilizce diline benzer ifadeler ve genel kullanılan matematiksel </a:t>
            </a:r>
            <a:r>
              <a:rPr lang="tr-TR" dirty="0" err="1"/>
              <a:t>notasyonları</a:t>
            </a:r>
            <a:r>
              <a:rPr lang="tr-TR" dirty="0"/>
              <a:t> kullanmasına izin verir.</a:t>
            </a:r>
          </a:p>
          <a:p>
            <a:pPr marL="171450" indent="-171450"/>
            <a:r>
              <a:rPr lang="tr-TR" b="1" dirty="0"/>
              <a:t>Yorumlayıcı programlar </a:t>
            </a:r>
            <a:r>
              <a:rPr lang="tr-TR" dirty="0"/>
              <a:t>yüksek seviyeli diller ile yazılan programların makine diline çevirmeden çalıştırılabilmelerini sağlar. </a:t>
            </a:r>
          </a:p>
          <a:p>
            <a:pPr marL="171450" indent="-171450"/>
            <a:r>
              <a:rPr lang="tr-TR" dirty="0"/>
              <a:t>Derlenen programlar doğrudan yorumlananlara nazaran daha hızlı çalışmalarına rağmen yorumlayıcılar program geliştiriciler arasında daha popülerdir.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9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Nedir?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Hesaplama yapabilme ve mantıksal kararlar verebilme yeteneğine sahip cihazlardır.</a:t>
            </a:r>
          </a:p>
          <a:p>
            <a:r>
              <a:rPr lang="tr-TR" dirty="0"/>
              <a:t>Saniyede trilyonlarca toplama işlemi yapabilme.</a:t>
            </a:r>
          </a:p>
          <a:p>
            <a:r>
              <a:rPr lang="tr-TR" dirty="0"/>
              <a:t>Bilgisayarlar </a:t>
            </a:r>
            <a:r>
              <a:rPr lang="tr-TR" b="1" dirty="0"/>
              <a:t>donanım</a:t>
            </a:r>
            <a:r>
              <a:rPr lang="tr-TR" dirty="0"/>
              <a:t> olarak isimlendirilen çeşitli aygıtlar ile birlikte çalışırlar (klavye, ekran, fare, diskler, hafıza, DVD, CD-ROM, bilgi işlemi birimi vs.)</a:t>
            </a:r>
          </a:p>
          <a:p>
            <a:r>
              <a:rPr lang="tr-TR" dirty="0"/>
              <a:t>Bilgisayar programları </a:t>
            </a:r>
            <a:r>
              <a:rPr lang="tr-TR" b="1" dirty="0"/>
              <a:t>Yazılım</a:t>
            </a:r>
            <a:r>
              <a:rPr lang="tr-TR" dirty="0"/>
              <a:t> olarak isimlendirilir.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9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322642" y="6557273"/>
            <a:ext cx="295487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14587" y="1960627"/>
            <a:ext cx="10736579" cy="4323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514984" indent="-171450">
              <a:lnSpc>
                <a:spcPct val="80000"/>
              </a:lnSpc>
              <a:spcBef>
                <a:spcPts val="1000"/>
              </a:spcBef>
              <a:buClr>
                <a:srgbClr val="0AD0D9"/>
              </a:buClr>
              <a:buSzPct val="9423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sz="3200" dirty="0"/>
              <a:t>Derleyici (Compiler), bir bilgisayar dilinde yazılmış olan kodu, bilgisayarın (yada elektronik cihazın) donanımına uygun makine diline çeviren bilgisayar programıdır.</a:t>
            </a:r>
          </a:p>
          <a:p>
            <a:pPr marL="171450" marR="380365" indent="-171450">
              <a:lnSpc>
                <a:spcPct val="80000"/>
              </a:lnSpc>
              <a:spcBef>
                <a:spcPts val="1000"/>
              </a:spcBef>
              <a:buClr>
                <a:srgbClr val="0AD0D9"/>
              </a:buClr>
              <a:buSzPct val="9423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sz="3200" dirty="0"/>
              <a:t>Derleyici öncelikle yazılan program kodunun doğru yazılıp yazılmadığını kontrol eder, eğer hatalar varsa bunları programcıya bildirir.</a:t>
            </a:r>
          </a:p>
          <a:p>
            <a:pPr marL="171450" marR="5080" indent="-171450">
              <a:lnSpc>
                <a:spcPct val="80000"/>
              </a:lnSpc>
              <a:spcBef>
                <a:spcPts val="1000"/>
              </a:spcBef>
              <a:buClr>
                <a:srgbClr val="0AD0D9"/>
              </a:buClr>
              <a:buSzPct val="9423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sz="3200" dirty="0"/>
              <a:t>Eğer kod doğru ise derleme yapılan sisteme uygun olan 0 ve 1’lerden oluşan makine kodunu üretir (EXE dosyası).</a:t>
            </a:r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>Derleyici Nedir?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08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11322642" y="6557273"/>
            <a:ext cx="295487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14587" y="1960627"/>
            <a:ext cx="10679007" cy="3014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216535" indent="-171450">
              <a:lnSpc>
                <a:spcPct val="80000"/>
              </a:lnSpc>
              <a:spcBef>
                <a:spcPts val="1000"/>
              </a:spcBef>
              <a:buClr>
                <a:srgbClr val="0AD0D9"/>
              </a:buClr>
              <a:buSzPct val="9423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sz="3200" dirty="0"/>
              <a:t>Yorumlayıcı (Interpreter), bir programın kaynak kodunu derlemek yerine doğrudan satır satır yürüten bir programdır.</a:t>
            </a:r>
          </a:p>
          <a:p>
            <a:pPr marL="171450" indent="-171450">
              <a:lnSpc>
                <a:spcPct val="80000"/>
              </a:lnSpc>
              <a:spcBef>
                <a:spcPts val="1000"/>
              </a:spcBef>
              <a:buClr>
                <a:srgbClr val="0AD0D9"/>
              </a:buClr>
              <a:buSzPct val="9423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sz="3200" dirty="0"/>
              <a:t>BASIC gibi bazı diller hem derleyici hem </a:t>
            </a:r>
            <a:r>
              <a:rPr sz="3200" dirty="0" err="1"/>
              <a:t>yorumlayıcı</a:t>
            </a:r>
            <a:r>
              <a:rPr lang="tr-TR" sz="3200" dirty="0"/>
              <a:t> </a:t>
            </a:r>
            <a:r>
              <a:rPr sz="3200" dirty="0" err="1"/>
              <a:t>programlar</a:t>
            </a:r>
            <a:r>
              <a:rPr sz="3200" dirty="0"/>
              <a:t> ile kullanılabilir.</a:t>
            </a:r>
          </a:p>
          <a:p>
            <a:pPr marL="171450" indent="-171450">
              <a:lnSpc>
                <a:spcPct val="80000"/>
              </a:lnSpc>
              <a:spcBef>
                <a:spcPts val="1000"/>
              </a:spcBef>
              <a:buClr>
                <a:srgbClr val="0AD0D9"/>
              </a:buClr>
              <a:buSzPct val="9423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sz="3200" dirty="0"/>
              <a:t>JAVA dili, yorumlayıcı kullanması </a:t>
            </a:r>
            <a:r>
              <a:rPr sz="3200" dirty="0" err="1"/>
              <a:t>nedeniyle</a:t>
            </a:r>
            <a:r>
              <a:rPr sz="3200" dirty="0"/>
              <a:t> </a:t>
            </a:r>
            <a:r>
              <a:rPr sz="3200" dirty="0" err="1"/>
              <a:t>taşınabilir</a:t>
            </a:r>
            <a:r>
              <a:rPr lang="tr-TR" sz="3200" dirty="0"/>
              <a:t> </a:t>
            </a:r>
            <a:r>
              <a:rPr sz="3200" dirty="0"/>
              <a:t>(platform bağımsız) bir yapıya sahip olmuştur.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>Yorumlayıcı Nedir?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94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24721" y="2096644"/>
            <a:ext cx="10692553" cy="412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226060" indent="-171450">
              <a:lnSpc>
                <a:spcPct val="80000"/>
              </a:lnSpc>
              <a:spcBef>
                <a:spcPts val="1000"/>
              </a:spcBef>
              <a:buClr>
                <a:srgbClr val="0AD0D9"/>
              </a:buClr>
              <a:buSzPct val="9423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tr-TR" sz="3600" dirty="0"/>
              <a:t>Derleyiciler, b</a:t>
            </a:r>
            <a:r>
              <a:rPr sz="3600" dirty="0" err="1"/>
              <a:t>asitçe</a:t>
            </a:r>
            <a:r>
              <a:rPr lang="tr-TR" sz="3600" dirty="0"/>
              <a:t> </a:t>
            </a:r>
            <a:r>
              <a:rPr sz="3600" dirty="0" err="1"/>
              <a:t>bir</a:t>
            </a:r>
            <a:r>
              <a:rPr sz="3600" dirty="0"/>
              <a:t> kaynak kodu hedef koda çevirdikten </a:t>
            </a:r>
            <a:r>
              <a:rPr sz="3600" dirty="0" err="1"/>
              <a:t>sonra</a:t>
            </a:r>
            <a:r>
              <a:rPr sz="3600" dirty="0"/>
              <a:t> </a:t>
            </a:r>
            <a:r>
              <a:rPr sz="3600" dirty="0" err="1"/>
              <a:t>çalıştır</a:t>
            </a:r>
            <a:r>
              <a:rPr lang="tr-TR" sz="3600" dirty="0" err="1"/>
              <a:t>ır</a:t>
            </a:r>
            <a:r>
              <a:rPr sz="3600" dirty="0"/>
              <a:t> ve dolayısıyla koddaki hataları yakalama işlemini ve kodun iyileştirilmesini daha kod </a:t>
            </a:r>
            <a:r>
              <a:rPr sz="3600" dirty="0" err="1"/>
              <a:t>çalıştırmadan</a:t>
            </a:r>
            <a:r>
              <a:rPr sz="3600" dirty="0"/>
              <a:t> </a:t>
            </a:r>
            <a:r>
              <a:rPr sz="3600" dirty="0" err="1"/>
              <a:t>yapa</a:t>
            </a:r>
            <a:r>
              <a:rPr lang="tr-TR" sz="3600" dirty="0"/>
              <a:t>r.</a:t>
            </a:r>
          </a:p>
          <a:p>
            <a:pPr marL="171450" marR="226060" indent="-171450">
              <a:lnSpc>
                <a:spcPct val="80000"/>
              </a:lnSpc>
              <a:spcBef>
                <a:spcPts val="1000"/>
              </a:spcBef>
              <a:buClr>
                <a:srgbClr val="0AD0D9"/>
              </a:buClr>
              <a:buSzPct val="9423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tr-TR" sz="3600" dirty="0"/>
              <a:t>Yorumlayıcılar ise </a:t>
            </a:r>
            <a:r>
              <a:rPr sz="3600" dirty="0" err="1"/>
              <a:t>kodu</a:t>
            </a:r>
            <a:r>
              <a:rPr sz="3600" dirty="0"/>
              <a:t> satır satır veya bloklar halinde çalıştırıp sırası gelmeyen satırları </a:t>
            </a:r>
            <a:r>
              <a:rPr sz="3600" dirty="0" err="1"/>
              <a:t>hiç</a:t>
            </a:r>
            <a:r>
              <a:rPr sz="3600" dirty="0"/>
              <a:t> </a:t>
            </a:r>
            <a:r>
              <a:rPr sz="3600" dirty="0" err="1"/>
              <a:t>çalıştırma</a:t>
            </a:r>
            <a:r>
              <a:rPr lang="tr-TR" sz="3600" dirty="0"/>
              <a:t>z ve</a:t>
            </a:r>
            <a:r>
              <a:rPr sz="3600" dirty="0"/>
              <a:t> bu satırlardaki hataları hiçbir zaman </a:t>
            </a:r>
            <a:r>
              <a:rPr sz="3600" dirty="0" err="1"/>
              <a:t>göreme</a:t>
            </a:r>
            <a:r>
              <a:rPr lang="tr-TR" sz="3600" dirty="0"/>
              <a:t>z. K</a:t>
            </a:r>
            <a:r>
              <a:rPr sz="3600" dirty="0" err="1"/>
              <a:t>odun</a:t>
            </a:r>
            <a:r>
              <a:rPr sz="3600" dirty="0"/>
              <a:t> bütününe ait </a:t>
            </a:r>
            <a:r>
              <a:rPr sz="3600" dirty="0" err="1"/>
              <a:t>iyileştirmeleri</a:t>
            </a:r>
            <a:r>
              <a:rPr sz="3600" dirty="0"/>
              <a:t> </a:t>
            </a:r>
            <a:r>
              <a:rPr sz="3600" dirty="0" err="1"/>
              <a:t>yapama</a:t>
            </a:r>
            <a:r>
              <a:rPr lang="tr-TR" sz="3600" dirty="0"/>
              <a:t>z.</a:t>
            </a:r>
            <a:endParaRPr sz="36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 err="1"/>
              <a:t>Derleyiciler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Yorumlayıcılar</a:t>
            </a:r>
            <a:r>
              <a:rPr lang="tr-TR" dirty="0"/>
              <a:t> A</a:t>
            </a:r>
            <a:r>
              <a:rPr lang="en-US" dirty="0" err="1"/>
              <a:t>rasındaki</a:t>
            </a:r>
            <a:r>
              <a:rPr lang="en-US" dirty="0"/>
              <a:t> </a:t>
            </a:r>
            <a:r>
              <a:rPr lang="tr-TR" dirty="0"/>
              <a:t>F</a:t>
            </a:r>
            <a:r>
              <a:rPr lang="en-US" dirty="0" err="1"/>
              <a:t>arklar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58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Problem ve Problem Çözümü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işlemin</a:t>
            </a:r>
            <a:r>
              <a:rPr lang="en-US" dirty="0"/>
              <a:t>, </a:t>
            </a:r>
            <a:r>
              <a:rPr lang="en-US" dirty="0" err="1"/>
              <a:t>otomasyonun</a:t>
            </a:r>
            <a:r>
              <a:rPr lang="en-US" dirty="0"/>
              <a:t> yada 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/>
              <a:t>hesaplamanın</a:t>
            </a:r>
            <a:r>
              <a:rPr lang="en-US" dirty="0"/>
              <a:t> </a:t>
            </a:r>
            <a:r>
              <a:rPr lang="en-US" dirty="0" err="1"/>
              <a:t>bilgisayarla</a:t>
            </a:r>
            <a:r>
              <a:rPr lang="tr-TR" dirty="0"/>
              <a:t> </a:t>
            </a:r>
            <a:r>
              <a:rPr lang="en-US" dirty="0" err="1"/>
              <a:t>çözülmesi</a:t>
            </a:r>
            <a:r>
              <a:rPr lang="en-US" dirty="0"/>
              <a:t> </a:t>
            </a:r>
            <a:r>
              <a:rPr lang="en-US" dirty="0" err="1"/>
              <a:t>fikrinin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çıkmasına</a:t>
            </a:r>
            <a:r>
              <a:rPr lang="en-US" dirty="0"/>
              <a:t> </a:t>
            </a:r>
            <a:r>
              <a:rPr lang="en-US" b="1" dirty="0"/>
              <a:t>problem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Çözebilmek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sorunun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net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programcı</a:t>
            </a:r>
            <a:r>
              <a:rPr lang="tr-TR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anlaşılmış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ihtiyaçlar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istekler</a:t>
            </a:r>
            <a:r>
              <a:rPr lang="tr-TR" dirty="0"/>
              <a:t> </a:t>
            </a:r>
            <a:r>
              <a:rPr lang="en-US" dirty="0" err="1"/>
              <a:t>belirlenmelidir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sorunun</a:t>
            </a:r>
            <a:r>
              <a:rPr lang="en-US" dirty="0"/>
              <a:t> </a:t>
            </a:r>
            <a:r>
              <a:rPr lang="en-US" dirty="0" err="1"/>
              <a:t>tabii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tr-TR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çözümü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 Bu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bilgisayar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çözüm</a:t>
            </a:r>
            <a:r>
              <a:rPr lang="tr-TR" dirty="0"/>
              <a:t> </a:t>
            </a:r>
            <a:r>
              <a:rPr lang="en-US" dirty="0" err="1"/>
              <a:t>seçilmelidir</a:t>
            </a:r>
            <a:r>
              <a:rPr lang="en-US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53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Algoritma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sorunu</a:t>
            </a:r>
            <a:r>
              <a:rPr lang="en-US" dirty="0"/>
              <a:t> </a:t>
            </a:r>
            <a:r>
              <a:rPr lang="en-US" dirty="0" err="1"/>
              <a:t>çözebilmek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sıralı</a:t>
            </a:r>
            <a:r>
              <a:rPr lang="en-US" dirty="0"/>
              <a:t> </a:t>
            </a:r>
            <a:r>
              <a:rPr lang="en-US" dirty="0" err="1"/>
              <a:t>mantıksal</a:t>
            </a:r>
            <a:r>
              <a:rPr lang="en-US" dirty="0"/>
              <a:t> </a:t>
            </a:r>
            <a:r>
              <a:rPr lang="en-US" dirty="0" err="1"/>
              <a:t>adımların</a:t>
            </a:r>
            <a:r>
              <a:rPr lang="en-US" dirty="0"/>
              <a:t> </a:t>
            </a:r>
            <a:r>
              <a:rPr lang="en-US" dirty="0" err="1"/>
              <a:t>tümüne</a:t>
            </a:r>
            <a:r>
              <a:rPr lang="tr-TR" dirty="0"/>
              <a:t> </a:t>
            </a:r>
            <a:r>
              <a:rPr lang="tr-TR" b="1" dirty="0"/>
              <a:t>algoritma</a:t>
            </a:r>
            <a:r>
              <a:rPr lang="tr-TR" dirty="0"/>
              <a:t> </a:t>
            </a:r>
            <a:r>
              <a:rPr lang="en-US" dirty="0" err="1"/>
              <a:t>denir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/>
              <a:t>Her </a:t>
            </a:r>
            <a:r>
              <a:rPr lang="en-US" dirty="0" err="1"/>
              <a:t>adım</a:t>
            </a:r>
            <a:r>
              <a:rPr lang="en-US" dirty="0"/>
              <a:t> son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belirleyici</a:t>
            </a:r>
            <a:r>
              <a:rPr lang="en-US" dirty="0"/>
              <a:t> </a:t>
            </a:r>
            <a:r>
              <a:rPr lang="en-US" dirty="0" err="1"/>
              <a:t>olmalıdır</a:t>
            </a:r>
            <a:r>
              <a:rPr lang="en-US" dirty="0"/>
              <a:t>.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şansa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tr-TR" dirty="0"/>
              <a:t> </a:t>
            </a:r>
            <a:r>
              <a:rPr lang="en-US" dirty="0" err="1"/>
              <a:t>olmamalıdır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adım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sonlanmalıdır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Algoritmalar</a:t>
            </a:r>
            <a:r>
              <a:rPr lang="en-US" dirty="0"/>
              <a:t> </a:t>
            </a:r>
            <a:r>
              <a:rPr lang="en-US" dirty="0" err="1"/>
              <a:t>karşılaşılabilecek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ihtimalleri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alabilecek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tr-TR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olmalıdır</a:t>
            </a:r>
            <a:r>
              <a:rPr lang="en-US" dirty="0"/>
              <a:t>.</a:t>
            </a:r>
            <a:endParaRPr lang="tr-TR" dirty="0"/>
          </a:p>
          <a:p>
            <a:r>
              <a:rPr lang="tr-TR" dirty="0"/>
              <a:t>Algoritmalar </a:t>
            </a:r>
            <a:r>
              <a:rPr lang="tr-TR" b="1" dirty="0" err="1"/>
              <a:t>pseudo</a:t>
            </a:r>
            <a:r>
              <a:rPr lang="tr-TR" b="1" dirty="0"/>
              <a:t> kod(sahte kod)</a:t>
            </a:r>
            <a:r>
              <a:rPr lang="tr-TR" dirty="0"/>
              <a:t> veya </a:t>
            </a:r>
            <a:r>
              <a:rPr lang="tr-TR" b="1" dirty="0"/>
              <a:t>akış diyagramları</a:t>
            </a:r>
            <a:r>
              <a:rPr lang="tr-TR" dirty="0"/>
              <a:t> ile ifade edilirler.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19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Pseudo</a:t>
            </a:r>
            <a:r>
              <a:rPr lang="tr-TR" dirty="0"/>
              <a:t> Kod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err="1">
                <a:solidFill>
                  <a:srgbClr val="FF0000"/>
                </a:solidFill>
              </a:rPr>
              <a:t>Pseudo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code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algoritma geliştirmeye yardımcı olmak için kullanılan yapay ve resmi olmayan bir dildir.</a:t>
            </a:r>
          </a:p>
          <a:p>
            <a:r>
              <a:rPr lang="tr-TR" dirty="0" err="1"/>
              <a:t>Pseudo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günlük konuşma dili gibidir;</a:t>
            </a:r>
          </a:p>
          <a:p>
            <a:pPr lvl="1"/>
            <a:r>
              <a:rPr lang="tr-TR" dirty="0"/>
              <a:t>Kolay</a:t>
            </a:r>
          </a:p>
          <a:p>
            <a:pPr lvl="1"/>
            <a:r>
              <a:rPr lang="tr-TR" dirty="0"/>
              <a:t>Kullanıcı dostu</a:t>
            </a:r>
          </a:p>
          <a:p>
            <a:pPr lvl="1"/>
            <a:r>
              <a:rPr lang="tr-TR" dirty="0"/>
              <a:t>Gerçek olmayan bir programlama dili.</a:t>
            </a:r>
          </a:p>
          <a:p>
            <a:r>
              <a:rPr lang="tr-TR" dirty="0"/>
              <a:t>Bilgisayarlar tarafından çalıştırılamaz.</a:t>
            </a:r>
          </a:p>
          <a:p>
            <a:r>
              <a:rPr lang="tr-TR" dirty="0"/>
              <a:t>Bir programı yazmaya başlamadan önce onun </a:t>
            </a:r>
            <a:r>
              <a:rPr lang="tr-TR" dirty="0" err="1"/>
              <a:t>hakıında</a:t>
            </a:r>
            <a:r>
              <a:rPr lang="tr-TR" dirty="0"/>
              <a:t> düşünmenize yardımcı olur.</a:t>
            </a:r>
          </a:p>
          <a:p>
            <a:r>
              <a:rPr lang="tr-TR" dirty="0"/>
              <a:t>Sadece eylem ifadelerinden oluşur. Tanımlamalar çalıştırılabilir ifadeler değildir ve herhangi bir eyleme sebep olmaz. Bu sebeple </a:t>
            </a:r>
            <a:r>
              <a:rPr lang="tr-TR" dirty="0" err="1"/>
              <a:t>pseudocode</a:t>
            </a:r>
            <a:r>
              <a:rPr lang="tr-TR" dirty="0"/>
              <a:t> içinde yer almazlar.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986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Pseudo</a:t>
            </a:r>
            <a:r>
              <a:rPr lang="tr-TR" dirty="0"/>
              <a:t> Kod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altLang="en-US" sz="4400" dirty="0">
                <a:solidFill>
                  <a:srgbClr val="BC0000"/>
                </a:solidFill>
              </a:rPr>
              <a:t>Bazı temel sahte kod komutları şunlardır:</a:t>
            </a:r>
          </a:p>
          <a:p>
            <a:endParaRPr lang="tr-TR" altLang="en-US" sz="4400" dirty="0">
              <a:solidFill>
                <a:srgbClr val="BC0000"/>
              </a:solidFill>
            </a:endParaRPr>
          </a:p>
          <a:p>
            <a:r>
              <a:rPr lang="tr-TR" altLang="en-US" sz="4400" b="1" dirty="0"/>
              <a:t>Başla : </a:t>
            </a:r>
            <a:r>
              <a:rPr lang="tr-TR" altLang="en-US" dirty="0"/>
              <a:t>Programın başladığını ifade eder.</a:t>
            </a:r>
            <a:endParaRPr lang="tr-TR" altLang="en-US" b="1" dirty="0"/>
          </a:p>
          <a:p>
            <a:r>
              <a:rPr lang="tr-TR" altLang="en-US" sz="4400" b="1" dirty="0"/>
              <a:t>Bitir :</a:t>
            </a:r>
            <a:r>
              <a:rPr lang="tr-TR" altLang="en-US" sz="4400" dirty="0"/>
              <a:t> </a:t>
            </a:r>
            <a:r>
              <a:rPr lang="tr-TR" altLang="en-US" dirty="0"/>
              <a:t>Programın başladığını ifade eder. </a:t>
            </a:r>
          </a:p>
          <a:p>
            <a:r>
              <a:rPr lang="tr-TR" altLang="en-US" sz="4400" b="1" dirty="0"/>
              <a:t>Oku :</a:t>
            </a:r>
            <a:r>
              <a:rPr lang="tr-TR" altLang="en-US" sz="4400" dirty="0"/>
              <a:t> </a:t>
            </a:r>
            <a:r>
              <a:rPr lang="tr-TR" altLang="en-US" dirty="0"/>
              <a:t>Kullanıcı girişi için yazılır.</a:t>
            </a:r>
          </a:p>
          <a:p>
            <a:r>
              <a:rPr lang="tr-TR" altLang="en-US" sz="4400" b="1" dirty="0"/>
              <a:t>Yaz :</a:t>
            </a:r>
            <a:r>
              <a:rPr lang="tr-TR" altLang="en-US" sz="4400" dirty="0"/>
              <a:t> </a:t>
            </a:r>
            <a:r>
              <a:rPr lang="tr-TR" altLang="en-US" dirty="0"/>
              <a:t>Kullanıcıya bilgi veya sonuç göstermek için yazılır.</a:t>
            </a:r>
          </a:p>
          <a:p>
            <a:r>
              <a:rPr lang="tr-TR" altLang="en-US" sz="4400" b="1" dirty="0"/>
              <a:t>Eğer … İse … : </a:t>
            </a:r>
            <a:r>
              <a:rPr lang="tr-TR" altLang="en-US" dirty="0"/>
              <a:t>Şartlara göre akışın değişmesinde kullanılır.</a:t>
            </a:r>
          </a:p>
          <a:p>
            <a:r>
              <a:rPr lang="tr-TR" altLang="en-US" sz="4400" b="1" dirty="0"/>
              <a:t>Eğer …. Değilse… </a:t>
            </a:r>
            <a:r>
              <a:rPr lang="tr-TR" altLang="en-US" sz="4400" dirty="0"/>
              <a:t>: </a:t>
            </a:r>
            <a:r>
              <a:rPr lang="tr-TR" altLang="en-US" dirty="0"/>
              <a:t>Şartlara göre akışın değişmesinde kullanılır.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42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Akış Diyagramı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Çeşitli anlamlar ifade eden ve birbirine oklarla bağlanan şekillerle görsel olarak algoritmanın adımlarını ifade etmektir.</a:t>
            </a:r>
          </a:p>
          <a:p>
            <a:r>
              <a:rPr lang="tr-TR" dirty="0"/>
              <a:t>Akış şemaları Dikdörtgen, Baklava, Elips, Daire gibi özel amaçlı bazı sembollerin çizilmesi ile oluşturulurlar. </a:t>
            </a:r>
            <a:endParaRPr lang="en-US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Akış Çizelgesi: İşlem 4"/>
          <p:cNvSpPr/>
          <p:nvPr/>
        </p:nvSpPr>
        <p:spPr>
          <a:xfrm>
            <a:off x="1763486" y="5420246"/>
            <a:ext cx="1974317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8F8F8"/>
                </a:solidFill>
              </a:rPr>
              <a:t>Eylem sembolü</a:t>
            </a:r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41859" y="5420246"/>
            <a:ext cx="144016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8F8F8"/>
                </a:solidFill>
              </a:rPr>
              <a:t>Başla / Bitir</a:t>
            </a:r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7" name="Akış Çizelgesi: Bağlayıcı 6"/>
          <p:cNvSpPr/>
          <p:nvPr/>
        </p:nvSpPr>
        <p:spPr>
          <a:xfrm>
            <a:off x="6330091" y="5420246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Akış Çizelgesi: Karar 7"/>
          <p:cNvSpPr/>
          <p:nvPr/>
        </p:nvSpPr>
        <p:spPr>
          <a:xfrm>
            <a:off x="7554227" y="5132214"/>
            <a:ext cx="2269042" cy="12241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8F8F8"/>
                </a:solidFill>
              </a:rPr>
              <a:t>Karar Sembolü</a:t>
            </a:r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096000" y="598701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Bağlayıcı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35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Yapıları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Araştırmacılar tüm programların sadece üç kontrol yapısı ile yazılabileceğini gösterdi. </a:t>
            </a:r>
          </a:p>
          <a:p>
            <a:r>
              <a:rPr lang="tr-TR" dirty="0"/>
              <a:t>Bu yapılar, sıra yapısı, seçim yapısı ve tekrarlama yapısı. </a:t>
            </a:r>
            <a:endParaRPr lang="en-US" dirty="0"/>
          </a:p>
          <a:p>
            <a:endParaRPr lang="tr-TR" b="1" dirty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4104535" y="4218533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8F8F8"/>
                </a:solidFill>
              </a:rPr>
              <a:t>Kontrol Yapıları</a:t>
            </a:r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232327" y="5212013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8F8F8"/>
                </a:solidFill>
              </a:rPr>
              <a:t>Sıra yapısı</a:t>
            </a:r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80599" y="5193853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8F8F8"/>
                </a:solidFill>
              </a:rPr>
              <a:t>Seçim yapısı</a:t>
            </a:r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169991" y="5193853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8F8F8"/>
                </a:solidFill>
              </a:rPr>
              <a:t>Tekrar yapısı</a:t>
            </a:r>
            <a:endParaRPr lang="en-US" dirty="0">
              <a:solidFill>
                <a:srgbClr val="F8F8F8"/>
              </a:solidFill>
            </a:endParaRPr>
          </a:p>
        </p:txBody>
      </p:sp>
      <p:cxnSp>
        <p:nvCxnSpPr>
          <p:cNvPr id="9" name="Dirsek Bağlayıcısı 8"/>
          <p:cNvCxnSpPr>
            <a:stCxn id="5" idx="2"/>
            <a:endCxn id="6" idx="0"/>
          </p:cNvCxnSpPr>
          <p:nvPr/>
        </p:nvCxnSpPr>
        <p:spPr>
          <a:xfrm rot="5400000">
            <a:off x="4219863" y="3851177"/>
            <a:ext cx="417416" cy="230425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irsek Bağlayıcısı 9"/>
          <p:cNvCxnSpPr>
            <a:stCxn id="5" idx="2"/>
            <a:endCxn id="8" idx="0"/>
          </p:cNvCxnSpPr>
          <p:nvPr/>
        </p:nvCxnSpPr>
        <p:spPr>
          <a:xfrm rot="16200000" flipH="1">
            <a:off x="6697775" y="3677521"/>
            <a:ext cx="399256" cy="26334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5583884" y="4794596"/>
            <a:ext cx="0" cy="399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9991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Yapıları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0263" y="1758188"/>
            <a:ext cx="5029037" cy="4351338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Sıra Yapısı (</a:t>
            </a:r>
            <a:r>
              <a:rPr lang="tr-TR" b="1" dirty="0" err="1">
                <a:solidFill>
                  <a:srgbClr val="FF0000"/>
                </a:solidFill>
              </a:rPr>
              <a:t>Sequence</a:t>
            </a:r>
            <a:r>
              <a:rPr lang="tr-TR" b="1" dirty="0">
                <a:solidFill>
                  <a:srgbClr val="FF0000"/>
                </a:solidFill>
              </a:rPr>
              <a:t>)</a:t>
            </a:r>
          </a:p>
          <a:p>
            <a:r>
              <a:rPr lang="tr-TR" dirty="0"/>
              <a:t>Bir programdaki ifadeler bir biri ardına yazıldıkları sırada çalıştırılırlar. </a:t>
            </a:r>
          </a:p>
          <a:p>
            <a:r>
              <a:rPr lang="tr-TR" dirty="0"/>
              <a:t>Aksi belirtilmediği sürece C ifadeleri bir biri ardına yazıldıkları sıra ile çalıştırılırlar.</a:t>
            </a:r>
          </a:p>
          <a:p>
            <a:r>
              <a:rPr lang="tr-TR" dirty="0"/>
              <a:t>Akış diyagramlarında eylem belirten her şey dikdörtgen sembolü içinde belirtilebilir.</a:t>
            </a:r>
          </a:p>
          <a:p>
            <a:pPr lvl="1"/>
            <a:r>
              <a:rPr lang="tr-TR" dirty="0" err="1"/>
              <a:t>Örn</a:t>
            </a:r>
            <a:r>
              <a:rPr lang="tr-TR" dirty="0"/>
              <a:t>: Klavyeden sayı okuma, ekrana değer yazdırma, aritmetik işlemler…</a:t>
            </a:r>
            <a:endParaRPr lang="en-US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5" name="Grup 4"/>
          <p:cNvGrpSpPr/>
          <p:nvPr/>
        </p:nvGrpSpPr>
        <p:grpSpPr>
          <a:xfrm>
            <a:off x="5503983" y="2169661"/>
            <a:ext cx="6579159" cy="3528392"/>
            <a:chOff x="1213356" y="3068960"/>
            <a:chExt cx="6213232" cy="3528392"/>
          </a:xfrm>
        </p:grpSpPr>
        <p:grpSp>
          <p:nvGrpSpPr>
            <p:cNvPr id="6" name="Grup 5"/>
            <p:cNvGrpSpPr/>
            <p:nvPr/>
          </p:nvGrpSpPr>
          <p:grpSpPr>
            <a:xfrm>
              <a:off x="1213356" y="3390704"/>
              <a:ext cx="6213232" cy="2880320"/>
              <a:chOff x="2699792" y="3356992"/>
              <a:chExt cx="6213232" cy="2880320"/>
            </a:xfrm>
          </p:grpSpPr>
          <p:sp>
            <p:nvSpPr>
              <p:cNvPr id="9" name="Dikdörtgen 8"/>
              <p:cNvSpPr/>
              <p:nvPr/>
            </p:nvSpPr>
            <p:spPr>
              <a:xfrm>
                <a:off x="2699792" y="3928472"/>
                <a:ext cx="3240360" cy="7200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>
                    <a:solidFill>
                      <a:srgbClr val="F8F8F8"/>
                    </a:solidFill>
                  </a:rPr>
                  <a:t>Sınav notunu toplama ekle</a:t>
                </a:r>
                <a:endParaRPr lang="en-US" dirty="0">
                  <a:solidFill>
                    <a:srgbClr val="F8F8F8"/>
                  </a:solidFill>
                </a:endParaRPr>
              </a:p>
            </p:txBody>
          </p:sp>
          <p:sp>
            <p:nvSpPr>
              <p:cNvPr id="10" name="Dikdörtgen 9"/>
              <p:cNvSpPr/>
              <p:nvPr/>
            </p:nvSpPr>
            <p:spPr>
              <a:xfrm>
                <a:off x="2699792" y="5013176"/>
                <a:ext cx="3240360" cy="7200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dirty="0">
                    <a:solidFill>
                      <a:srgbClr val="F8F8F8"/>
                    </a:solidFill>
                  </a:rPr>
                  <a:t>Sayacı 1 artır</a:t>
                </a:r>
                <a:endParaRPr lang="en-US" dirty="0">
                  <a:solidFill>
                    <a:srgbClr val="F8F8F8"/>
                  </a:solidFill>
                </a:endParaRPr>
              </a:p>
            </p:txBody>
          </p:sp>
          <p:cxnSp>
            <p:nvCxnSpPr>
              <p:cNvPr id="11" name="Düz Ok Bağlayıcısı 10"/>
              <p:cNvCxnSpPr>
                <a:stCxn id="9" idx="2"/>
                <a:endCxn id="10" idx="0"/>
              </p:cNvCxnSpPr>
              <p:nvPr/>
            </p:nvCxnSpPr>
            <p:spPr>
              <a:xfrm>
                <a:off x="4319972" y="4648552"/>
                <a:ext cx="0" cy="3646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Ok Bağlayıcısı 11"/>
              <p:cNvCxnSpPr>
                <a:endCxn id="9" idx="0"/>
              </p:cNvCxnSpPr>
              <p:nvPr/>
            </p:nvCxnSpPr>
            <p:spPr>
              <a:xfrm>
                <a:off x="4319972" y="3356992"/>
                <a:ext cx="0" cy="5714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Düz Ok Bağlayıcısı 12"/>
              <p:cNvCxnSpPr>
                <a:stCxn id="10" idx="2"/>
              </p:cNvCxnSpPr>
              <p:nvPr/>
            </p:nvCxnSpPr>
            <p:spPr>
              <a:xfrm>
                <a:off x="4319972" y="5733256"/>
                <a:ext cx="0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etin kutusu 13"/>
              <p:cNvSpPr txBox="1"/>
              <p:nvPr/>
            </p:nvSpPr>
            <p:spPr>
              <a:xfrm>
                <a:off x="6228184" y="3928472"/>
                <a:ext cx="266429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/>
                  <a:t>toplam = toplam + not</a:t>
                </a:r>
                <a:endParaRPr lang="en-US" sz="2000" dirty="0"/>
              </a:p>
            </p:txBody>
          </p:sp>
          <p:sp>
            <p:nvSpPr>
              <p:cNvPr id="15" name="Metin kutusu 14"/>
              <p:cNvSpPr txBox="1"/>
              <p:nvPr/>
            </p:nvSpPr>
            <p:spPr>
              <a:xfrm>
                <a:off x="6248728" y="5013176"/>
                <a:ext cx="26642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err="1"/>
                  <a:t>sayac</a:t>
                </a:r>
                <a:r>
                  <a:rPr lang="tr-TR" sz="2000" dirty="0"/>
                  <a:t> = </a:t>
                </a:r>
                <a:r>
                  <a:rPr lang="tr-TR" sz="2000" dirty="0" err="1"/>
                  <a:t>sayac</a:t>
                </a:r>
                <a:r>
                  <a:rPr lang="tr-TR" sz="2000" dirty="0"/>
                  <a:t> + 1</a:t>
                </a:r>
                <a:endParaRPr lang="en-US" sz="2000" dirty="0"/>
              </a:p>
            </p:txBody>
          </p:sp>
        </p:grpSp>
        <p:sp>
          <p:nvSpPr>
            <p:cNvPr id="7" name="Akış Çizelgesi: Bağlayıcı 6"/>
            <p:cNvSpPr/>
            <p:nvPr/>
          </p:nvSpPr>
          <p:spPr>
            <a:xfrm>
              <a:off x="2695232" y="3068960"/>
              <a:ext cx="292592" cy="32174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8" name="Akış Çizelgesi: Bağlayıcı 7"/>
            <p:cNvSpPr/>
            <p:nvPr/>
          </p:nvSpPr>
          <p:spPr>
            <a:xfrm>
              <a:off x="2687240" y="6275608"/>
              <a:ext cx="292592" cy="32174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8F8F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089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Nedir?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En eski hesaplama aracı "Abaküs"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4</a:t>
            </a:fld>
            <a:endParaRPr lang="en-US" dirty="0"/>
          </a:p>
        </p:txBody>
      </p:sp>
      <p:pic>
        <p:nvPicPr>
          <p:cNvPr id="11" name="Picture 45" descr="http://upload.wikimedia.org/wikipedia/commons/thumb/a/af/Abacus_6.png/200px-Abacus_6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2760846"/>
            <a:ext cx="460851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18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Yapıları (Sıra Yapısı)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en-US" dirty="0"/>
              <a:t>Örneğin; eğer bir uçak bir hedefe füze göndermek isterseniz adımlarınız şu şekilde olabilir. </a:t>
            </a:r>
          </a:p>
          <a:p>
            <a:r>
              <a:rPr lang="tr-TR" altLang="en-US" dirty="0"/>
              <a:t>Adım sırası takip edilmez ise işlem başarısız olacaktır.</a:t>
            </a:r>
          </a:p>
          <a:p>
            <a:pPr lvl="1"/>
            <a:r>
              <a:rPr lang="tr-TR" altLang="en-US" dirty="0"/>
              <a:t>1. Hedefin koordinatlarını al</a:t>
            </a:r>
          </a:p>
          <a:p>
            <a:pPr lvl="1"/>
            <a:r>
              <a:rPr lang="tr-TR" altLang="en-US" dirty="0"/>
              <a:t>2. Füzenin şu anki koordinatını al</a:t>
            </a:r>
          </a:p>
          <a:p>
            <a:pPr lvl="1"/>
            <a:r>
              <a:rPr lang="tr-TR" altLang="en-US" dirty="0"/>
              <a:t>3. Hedefi vurması için gerekeni hesapla</a:t>
            </a:r>
          </a:p>
          <a:p>
            <a:pPr lvl="1"/>
            <a:r>
              <a:rPr lang="tr-TR" altLang="en-US" dirty="0"/>
              <a:t>4. Füzeyi ateşle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0741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Yapıları (Sıra Yapısı)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AutoNum type="arabicPeriod"/>
            </a:pPr>
            <a:r>
              <a:rPr lang="tr-TR" altLang="en-US" dirty="0">
                <a:solidFill>
                  <a:srgbClr val="BC0000"/>
                </a:solidFill>
              </a:rPr>
              <a:t>adımın daha da gelişmiş hâli şöyle olabilir:</a:t>
            </a:r>
          </a:p>
          <a:p>
            <a:endParaRPr lang="tr-TR" altLang="en-US" dirty="0">
              <a:solidFill>
                <a:srgbClr val="BC0000"/>
              </a:solidFill>
            </a:endParaRPr>
          </a:p>
          <a:p>
            <a:r>
              <a:rPr lang="tr-TR" altLang="en-US" dirty="0"/>
              <a:t>a. Füze teknisyeninden hedef koordinatları edin</a:t>
            </a:r>
          </a:p>
          <a:p>
            <a:r>
              <a:rPr lang="tr-TR" altLang="en-US" dirty="0"/>
              <a:t>b. Hedef koordinatların geçerli olduğundan emin ol</a:t>
            </a:r>
          </a:p>
          <a:p>
            <a:r>
              <a:rPr lang="tr-TR" altLang="en-US" dirty="0"/>
              <a:t>c. Hedef koordinatları hafızaya kaydet</a:t>
            </a:r>
          </a:p>
          <a:p>
            <a:endParaRPr lang="tr-TR" altLang="en-US" dirty="0"/>
          </a:p>
          <a:p>
            <a:r>
              <a:rPr lang="tr-TR" altLang="en-US" dirty="0">
                <a:solidFill>
                  <a:srgbClr val="BC0000"/>
                </a:solidFill>
              </a:rPr>
              <a:t>a. maddesini daha alt basamaklara bölebiliriz.</a:t>
            </a:r>
          </a:p>
          <a:p>
            <a:r>
              <a:rPr lang="tr-TR" altLang="en-US" dirty="0"/>
              <a:t>i. Koordinattan emin ol</a:t>
            </a:r>
          </a:p>
          <a:p>
            <a:r>
              <a:rPr lang="tr-TR" altLang="en-US" dirty="0"/>
              <a:t>ii. Hedef füzenin atış uzaklığı içinde mi, kontrol et</a:t>
            </a:r>
          </a:p>
          <a:p>
            <a:r>
              <a:rPr lang="tr-TR" altLang="en-US" dirty="0"/>
              <a:t>iii. Hedef dost bölge mi, kontrol et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3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Algoritma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altLang="en-US" dirty="0"/>
              <a:t>Temelde algoritmamızı üç ana bölüme ayırabiliriz:</a:t>
            </a:r>
          </a:p>
          <a:p>
            <a:endParaRPr lang="tr-TR" altLang="en-US" dirty="0"/>
          </a:p>
          <a:p>
            <a:r>
              <a:rPr lang="tr-TR" altLang="en-US" b="1" dirty="0"/>
              <a:t>Giriş</a:t>
            </a:r>
            <a:r>
              <a:rPr lang="tr-TR" altLang="en-US" dirty="0"/>
              <a:t>: Bilgisayarın üzerinde çalışacağı veri kullanıcı tarafından girilir.</a:t>
            </a:r>
          </a:p>
          <a:p>
            <a:endParaRPr lang="tr-TR" altLang="en-US" dirty="0"/>
          </a:p>
          <a:p>
            <a:r>
              <a:rPr lang="tr-TR" altLang="en-US" b="1" dirty="0"/>
              <a:t>İşlem</a:t>
            </a:r>
            <a:r>
              <a:rPr lang="tr-TR" altLang="en-US" dirty="0"/>
              <a:t>: Bilgisayar girilen bilgiyi işler.</a:t>
            </a:r>
          </a:p>
          <a:p>
            <a:endParaRPr lang="tr-TR" altLang="en-US" dirty="0"/>
          </a:p>
          <a:p>
            <a:r>
              <a:rPr lang="tr-TR" altLang="en-US" b="1" dirty="0"/>
              <a:t>Çıkış</a:t>
            </a:r>
            <a:r>
              <a:rPr lang="tr-TR" altLang="en-US" dirty="0"/>
              <a:t>: Bilgisayar insanların anlayacağı şekilde ekrana sonucu gösterir.</a:t>
            </a:r>
            <a:endParaRPr lang="tr-TR" altLang="en-US" sz="4000" dirty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07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Algoritma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 fontScale="55000" lnSpcReduction="20000"/>
          </a:bodyPr>
          <a:lstStyle/>
          <a:p>
            <a:r>
              <a:rPr lang="tr-TR" altLang="en-US" b="1" dirty="0"/>
              <a:t>Giriş</a:t>
            </a:r>
            <a:r>
              <a:rPr lang="tr-TR" altLang="en-US" dirty="0"/>
              <a:t>:</a:t>
            </a:r>
          </a:p>
          <a:p>
            <a:r>
              <a:rPr lang="tr-TR" altLang="en-US" dirty="0"/>
              <a:t>a. Ürünün adını al.</a:t>
            </a:r>
          </a:p>
          <a:p>
            <a:r>
              <a:rPr lang="tr-TR" altLang="en-US" dirty="0"/>
              <a:t>b. Ürünün miktarını al.</a:t>
            </a:r>
          </a:p>
          <a:p>
            <a:r>
              <a:rPr lang="tr-TR" altLang="en-US" dirty="0"/>
              <a:t>c. Bir dosyadan ürünün fiyatını oku.</a:t>
            </a:r>
          </a:p>
          <a:p>
            <a:endParaRPr lang="tr-TR" altLang="en-US" dirty="0"/>
          </a:p>
          <a:p>
            <a:r>
              <a:rPr lang="tr-TR" altLang="en-US" b="1" dirty="0"/>
              <a:t>İşlem</a:t>
            </a:r>
            <a:r>
              <a:rPr lang="tr-TR" altLang="en-US" dirty="0"/>
              <a:t>:</a:t>
            </a:r>
          </a:p>
          <a:p>
            <a:r>
              <a:rPr lang="tr-TR" altLang="en-US" dirty="0"/>
              <a:t>a. Ürünün toplam fiyatını hesapla.</a:t>
            </a:r>
          </a:p>
          <a:p>
            <a:r>
              <a:rPr lang="tr-TR" altLang="en-US" dirty="0"/>
              <a:t>b. Gerekli indirimi yap.</a:t>
            </a:r>
          </a:p>
          <a:p>
            <a:endParaRPr lang="tr-TR" altLang="en-US" dirty="0"/>
          </a:p>
          <a:p>
            <a:r>
              <a:rPr lang="tr-TR" altLang="en-US" b="1" dirty="0"/>
              <a:t>Çıkış</a:t>
            </a:r>
            <a:r>
              <a:rPr lang="tr-TR" altLang="en-US" dirty="0"/>
              <a:t>:</a:t>
            </a:r>
          </a:p>
          <a:p>
            <a:r>
              <a:rPr lang="tr-TR" altLang="en-US" dirty="0"/>
              <a:t>a. Toplam satış değerini yaz.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43</a:t>
            </a:fld>
            <a:endParaRPr lang="en-US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522720" y="1847850"/>
            <a:ext cx="483108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en-US" sz="2000" dirty="0">
                <a:solidFill>
                  <a:srgbClr val="BC0000"/>
                </a:solidFill>
              </a:rPr>
              <a:t>Örnekteki adımları algoritma olarak alt alta toplarsak:</a:t>
            </a:r>
          </a:p>
          <a:p>
            <a:endParaRPr lang="tr-TR" altLang="en-US" sz="2000" dirty="0">
              <a:solidFill>
                <a:srgbClr val="BC0000"/>
              </a:solidFill>
            </a:endParaRPr>
          </a:p>
          <a:p>
            <a:r>
              <a:rPr lang="tr-TR" altLang="en-US" sz="2000" dirty="0"/>
              <a:t>1. Başla.</a:t>
            </a:r>
          </a:p>
          <a:p>
            <a:r>
              <a:rPr lang="tr-TR" altLang="en-US" sz="2000" dirty="0"/>
              <a:t>2. Ürünün adını al.</a:t>
            </a:r>
          </a:p>
          <a:p>
            <a:r>
              <a:rPr lang="tr-TR" altLang="en-US" sz="2000" dirty="0"/>
              <a:t>3. Ürünün miktarını al.</a:t>
            </a:r>
          </a:p>
          <a:p>
            <a:r>
              <a:rPr lang="tr-TR" altLang="en-US" sz="2000" dirty="0"/>
              <a:t>4. Bir dosyadan ürünün fiyatını oku.</a:t>
            </a:r>
          </a:p>
          <a:p>
            <a:r>
              <a:rPr lang="tr-TR" altLang="en-US" sz="2000" dirty="0"/>
              <a:t>5. Ürünün toplam fiyatını hesapla.</a:t>
            </a:r>
          </a:p>
          <a:p>
            <a:r>
              <a:rPr lang="tr-TR" altLang="en-US" sz="2000" dirty="0"/>
              <a:t>6. Gerekli indirimi yap.</a:t>
            </a:r>
          </a:p>
          <a:p>
            <a:r>
              <a:rPr lang="tr-TR" altLang="en-US" sz="2000" dirty="0"/>
              <a:t>7. Toplam satış değerini yaz.</a:t>
            </a:r>
          </a:p>
          <a:p>
            <a:r>
              <a:rPr lang="tr-TR" altLang="en-US" sz="2000" dirty="0"/>
              <a:t>8. Bitir.</a:t>
            </a:r>
          </a:p>
        </p:txBody>
      </p:sp>
    </p:spTree>
    <p:extLst>
      <p:ext uri="{BB962C8B-B14F-4D97-AF65-F5344CB8AC3E}">
        <p14:creationId xmlns:p14="http://schemas.microsoft.com/office/powerpoint/2010/main" val="2294093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J. G. </a:t>
            </a:r>
            <a:r>
              <a:rPr lang="en-GB" dirty="0" err="1"/>
              <a:t>Brookshear</a:t>
            </a:r>
            <a:r>
              <a:rPr lang="en-GB" dirty="0"/>
              <a:t>, “Computer Science: An Overview 10th Ed.”, Addison </a:t>
            </a:r>
            <a:r>
              <a:rPr lang="en-GB" dirty="0" err="1"/>
              <a:t>Wisley</a:t>
            </a:r>
            <a:r>
              <a:rPr lang="en-GB" dirty="0"/>
              <a:t>, 2009</a:t>
            </a:r>
            <a:endParaRPr lang="tr-TR" dirty="0"/>
          </a:p>
          <a:p>
            <a:r>
              <a:rPr lang="en-GB" dirty="0" err="1"/>
              <a:t>Kaan</a:t>
            </a:r>
            <a:r>
              <a:rPr lang="en-GB" dirty="0"/>
              <a:t> Aslan, “</a:t>
            </a:r>
            <a:r>
              <a:rPr lang="en-GB" dirty="0" err="1"/>
              <a:t>A’dan</a:t>
            </a:r>
            <a:r>
              <a:rPr lang="en-GB" dirty="0"/>
              <a:t> </a:t>
            </a:r>
            <a:r>
              <a:rPr lang="en-GB" dirty="0" err="1"/>
              <a:t>Z’ye</a:t>
            </a:r>
            <a:r>
              <a:rPr lang="en-GB" dirty="0"/>
              <a:t> C </a:t>
            </a:r>
            <a:r>
              <a:rPr lang="en-GB" dirty="0" err="1"/>
              <a:t>Klavuzu</a:t>
            </a:r>
            <a:r>
              <a:rPr lang="en-GB" dirty="0"/>
              <a:t> 8. </a:t>
            </a:r>
            <a:r>
              <a:rPr lang="en-GB" dirty="0" err="1"/>
              <a:t>Basım</a:t>
            </a:r>
            <a:r>
              <a:rPr lang="en-GB" dirty="0"/>
              <a:t>”, </a:t>
            </a:r>
            <a:r>
              <a:rPr lang="en-GB" dirty="0" err="1"/>
              <a:t>Pusula</a:t>
            </a:r>
            <a:r>
              <a:rPr lang="en-GB" dirty="0"/>
              <a:t> </a:t>
            </a:r>
            <a:r>
              <a:rPr lang="en-GB" dirty="0" err="1"/>
              <a:t>Yayıncılık</a:t>
            </a:r>
            <a:r>
              <a:rPr lang="en-GB" dirty="0"/>
              <a:t>, 2002</a:t>
            </a:r>
            <a:endParaRPr lang="tr-TR" dirty="0"/>
          </a:p>
          <a:p>
            <a:r>
              <a:rPr lang="tr-TR" dirty="0"/>
              <a:t>"C How </a:t>
            </a:r>
            <a:r>
              <a:rPr lang="tr-TR" dirty="0" err="1"/>
              <a:t>to</a:t>
            </a:r>
            <a:r>
              <a:rPr lang="tr-TR" dirty="0"/>
              <a:t> Program", </a:t>
            </a:r>
            <a:r>
              <a:rPr lang="en-US" dirty="0"/>
              <a:t>Paul J. </a:t>
            </a:r>
            <a:r>
              <a:rPr lang="en-US" dirty="0" err="1"/>
              <a:t>Deitel</a:t>
            </a:r>
            <a:r>
              <a:rPr lang="tr-TR" dirty="0"/>
              <a:t>, </a:t>
            </a:r>
            <a:r>
              <a:rPr lang="tr-TR" dirty="0" err="1"/>
              <a:t>Harvey</a:t>
            </a:r>
            <a:r>
              <a:rPr lang="tr-TR" dirty="0"/>
              <a:t> </a:t>
            </a:r>
            <a:r>
              <a:rPr lang="tr-TR" dirty="0" err="1"/>
              <a:t>Deitel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6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Nedir?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Kronolojik olarak bilgisayarların gelişimi:</a:t>
            </a:r>
          </a:p>
          <a:p>
            <a:pPr lvl="1"/>
            <a:r>
              <a:rPr lang="en-US" dirty="0"/>
              <a:t>M.Ö. 500 </a:t>
            </a:r>
            <a:r>
              <a:rPr lang="en-US" dirty="0" err="1"/>
              <a:t>Abaküs</a:t>
            </a:r>
            <a:endParaRPr lang="en-US" dirty="0"/>
          </a:p>
          <a:p>
            <a:pPr lvl="1"/>
            <a:r>
              <a:rPr lang="en-US" dirty="0"/>
              <a:t>1642 </a:t>
            </a:r>
            <a:r>
              <a:rPr lang="en-US" dirty="0" err="1"/>
              <a:t>Pascalın</a:t>
            </a:r>
            <a:r>
              <a:rPr lang="en-US" dirty="0"/>
              <a:t> </a:t>
            </a:r>
            <a:r>
              <a:rPr lang="en-US" dirty="0" err="1"/>
              <a:t>Mekanik</a:t>
            </a:r>
            <a:r>
              <a:rPr lang="en-US" dirty="0"/>
              <a:t> </a:t>
            </a:r>
            <a:r>
              <a:rPr lang="en-US" dirty="0" err="1"/>
              <a:t>Toplama</a:t>
            </a:r>
            <a:r>
              <a:rPr lang="en-US" dirty="0"/>
              <a:t> </a:t>
            </a:r>
            <a:r>
              <a:rPr lang="en-US" dirty="0" err="1"/>
              <a:t>Makinesi</a:t>
            </a:r>
            <a:endParaRPr lang="en-US" dirty="0"/>
          </a:p>
          <a:p>
            <a:pPr lvl="1"/>
            <a:r>
              <a:rPr lang="en-US" dirty="0"/>
              <a:t>1827 </a:t>
            </a:r>
            <a:r>
              <a:rPr lang="en-US" dirty="0" err="1"/>
              <a:t>Babbage'in</a:t>
            </a:r>
            <a:r>
              <a:rPr lang="en-US" dirty="0"/>
              <a:t> </a:t>
            </a:r>
            <a:r>
              <a:rPr lang="en-US" dirty="0" err="1"/>
              <a:t>çıkarma</a:t>
            </a:r>
            <a:r>
              <a:rPr lang="en-US" dirty="0"/>
              <a:t> </a:t>
            </a:r>
            <a:r>
              <a:rPr lang="en-US" dirty="0" err="1"/>
              <a:t>makinesi</a:t>
            </a:r>
            <a:endParaRPr lang="en-US" dirty="0"/>
          </a:p>
          <a:p>
            <a:pPr lvl="1"/>
            <a:r>
              <a:rPr lang="en-US" dirty="0"/>
              <a:t>1941 </a:t>
            </a:r>
            <a:r>
              <a:rPr lang="en-US" dirty="0" err="1"/>
              <a:t>İkili</a:t>
            </a:r>
            <a:r>
              <a:rPr lang="en-US" dirty="0"/>
              <a:t>&gt;</a:t>
            </a:r>
            <a:r>
              <a:rPr lang="en-US" dirty="0" err="1"/>
              <a:t>İkili</a:t>
            </a:r>
            <a:r>
              <a:rPr lang="en-US" dirty="0"/>
              <a:t> </a:t>
            </a:r>
            <a:r>
              <a:rPr lang="en-US" dirty="0" err="1"/>
              <a:t>Mekanik</a:t>
            </a:r>
            <a:r>
              <a:rPr lang="en-US" dirty="0"/>
              <a:t> </a:t>
            </a:r>
            <a:r>
              <a:rPr lang="en-US" dirty="0" err="1"/>
              <a:t>Hesaplayıcı</a:t>
            </a:r>
            <a:r>
              <a:rPr lang="en-US" dirty="0"/>
              <a:t> (</a:t>
            </a:r>
            <a:r>
              <a:rPr lang="en-US" dirty="0" err="1"/>
              <a:t>Zuse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1944 </a:t>
            </a:r>
            <a:r>
              <a:rPr lang="en-US" dirty="0" err="1"/>
              <a:t>Ondalık</a:t>
            </a:r>
            <a:r>
              <a:rPr lang="en-US" dirty="0"/>
              <a:t> </a:t>
            </a:r>
            <a:r>
              <a:rPr lang="en-US" dirty="0" err="1"/>
              <a:t>Elektromekanik</a:t>
            </a:r>
            <a:r>
              <a:rPr lang="en-US" dirty="0"/>
              <a:t> </a:t>
            </a:r>
            <a:r>
              <a:rPr lang="en-US" dirty="0" err="1"/>
              <a:t>Hesaplayıcı</a:t>
            </a:r>
            <a:r>
              <a:rPr lang="en-US" dirty="0"/>
              <a:t> (Aiken)</a:t>
            </a:r>
          </a:p>
          <a:p>
            <a:pPr lvl="1"/>
            <a:r>
              <a:rPr lang="en-US" dirty="0"/>
              <a:t>1945-54 İlk </a:t>
            </a:r>
            <a:r>
              <a:rPr lang="en-US" dirty="0" err="1"/>
              <a:t>Kuşak</a:t>
            </a:r>
            <a:r>
              <a:rPr lang="en-US" dirty="0"/>
              <a:t> </a:t>
            </a:r>
            <a:r>
              <a:rPr lang="en-US" dirty="0" err="1"/>
              <a:t>Vakum</a:t>
            </a:r>
            <a:r>
              <a:rPr lang="en-US" dirty="0"/>
              <a:t> </a:t>
            </a:r>
            <a:r>
              <a:rPr lang="en-US" dirty="0" err="1"/>
              <a:t>Tüpler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ışınlar</a:t>
            </a:r>
            <a:endParaRPr lang="en-US" dirty="0"/>
          </a:p>
          <a:p>
            <a:pPr lvl="1"/>
            <a:r>
              <a:rPr lang="en-US" dirty="0"/>
              <a:t>1955-64 </a:t>
            </a:r>
            <a:r>
              <a:rPr lang="en-US" dirty="0" err="1"/>
              <a:t>İkinci</a:t>
            </a:r>
            <a:r>
              <a:rPr lang="en-US" dirty="0"/>
              <a:t> </a:t>
            </a:r>
            <a:r>
              <a:rPr lang="en-US" dirty="0" err="1"/>
              <a:t>Kuşak</a:t>
            </a:r>
            <a:r>
              <a:rPr lang="en-US" dirty="0"/>
              <a:t> </a:t>
            </a:r>
            <a:r>
              <a:rPr lang="en-US" dirty="0" err="1"/>
              <a:t>Tranzistörler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Manyetik</a:t>
            </a:r>
            <a:r>
              <a:rPr lang="en-US" dirty="0"/>
              <a:t> </a:t>
            </a:r>
            <a:r>
              <a:rPr lang="en-US" dirty="0" err="1"/>
              <a:t>Bellekler</a:t>
            </a:r>
            <a:endParaRPr lang="en-US" dirty="0"/>
          </a:p>
          <a:p>
            <a:pPr lvl="1"/>
            <a:r>
              <a:rPr lang="en-US" dirty="0"/>
              <a:t>1965-71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Kuşak</a:t>
            </a:r>
            <a:r>
              <a:rPr lang="en-US" dirty="0"/>
              <a:t> </a:t>
            </a:r>
            <a:r>
              <a:rPr lang="en-US" dirty="0" err="1"/>
              <a:t>Tümleşik</a:t>
            </a:r>
            <a:r>
              <a:rPr lang="en-US" dirty="0"/>
              <a:t> </a:t>
            </a:r>
            <a:r>
              <a:rPr lang="en-US" dirty="0" err="1"/>
              <a:t>Devreler</a:t>
            </a:r>
            <a:endParaRPr lang="en-US" dirty="0"/>
          </a:p>
          <a:p>
            <a:pPr lvl="1"/>
            <a:r>
              <a:rPr lang="en-US" dirty="0"/>
              <a:t>1971-90 </a:t>
            </a:r>
            <a:r>
              <a:rPr lang="en-US" dirty="0" err="1"/>
              <a:t>Dördüncü</a:t>
            </a:r>
            <a:r>
              <a:rPr lang="en-US" dirty="0"/>
              <a:t> </a:t>
            </a:r>
            <a:r>
              <a:rPr lang="en-US" dirty="0" err="1"/>
              <a:t>Kuşak</a:t>
            </a:r>
            <a:r>
              <a:rPr lang="en-US" dirty="0"/>
              <a:t> VLSI </a:t>
            </a:r>
            <a:r>
              <a:rPr lang="en-US" dirty="0" err="1"/>
              <a:t>Devreler</a:t>
            </a:r>
            <a:endParaRPr lang="tr-TR" dirty="0"/>
          </a:p>
          <a:p>
            <a:pPr lvl="1"/>
            <a:r>
              <a:rPr lang="en-US" dirty="0"/>
              <a:t>1982 IBM Pc &amp; MS-DOS</a:t>
            </a:r>
          </a:p>
          <a:p>
            <a:pPr lvl="1"/>
            <a:r>
              <a:rPr lang="en-US" dirty="0"/>
              <a:t>1984 MAC</a:t>
            </a:r>
          </a:p>
          <a:p>
            <a:pPr lvl="1"/>
            <a:r>
              <a:rPr lang="en-US" dirty="0"/>
              <a:t>1990’lar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İşlemciler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0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Nedir?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05" y="1612629"/>
            <a:ext cx="6110432" cy="367304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761" y="1612629"/>
            <a:ext cx="3076538" cy="369184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4939990" y="5965902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IBM MARK-I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8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Nedir?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2644490" y="5987173"/>
            <a:ext cx="6200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ENIAC- </a:t>
            </a:r>
            <a:r>
              <a:rPr lang="en-US" dirty="0"/>
              <a:t>Electronic Numerical Integrator And Computer</a:t>
            </a:r>
          </a:p>
        </p:txBody>
      </p:sp>
      <p:pic>
        <p:nvPicPr>
          <p:cNvPr id="1026" name="Picture 2" descr="ilk bilgisayar eniac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037" y="1690688"/>
            <a:ext cx="5235642" cy="400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98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Organizasyonu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7" name="Grup 16"/>
          <p:cNvGrpSpPr/>
          <p:nvPr/>
        </p:nvGrpSpPr>
        <p:grpSpPr>
          <a:xfrm>
            <a:off x="2126218" y="2079303"/>
            <a:ext cx="7776864" cy="3888432"/>
            <a:chOff x="1115616" y="1412776"/>
            <a:chExt cx="7776864" cy="3888432"/>
          </a:xfrm>
        </p:grpSpPr>
        <p:sp>
          <p:nvSpPr>
            <p:cNvPr id="18" name="Dikdörtgen 17"/>
            <p:cNvSpPr/>
            <p:nvPr/>
          </p:nvSpPr>
          <p:spPr>
            <a:xfrm>
              <a:off x="1115616" y="1844824"/>
              <a:ext cx="1872208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>
                  <a:solidFill>
                    <a:srgbClr val="F8F8F8"/>
                  </a:solidFill>
                </a:rPr>
                <a:t>Aritmetik/Mantık Birimi</a:t>
              </a:r>
              <a:endParaRPr lang="en-US" dirty="0">
                <a:solidFill>
                  <a:srgbClr val="F8F8F8"/>
                </a:solidFill>
              </a:endParaRPr>
            </a:p>
          </p:txBody>
        </p:sp>
        <p:sp>
          <p:nvSpPr>
            <p:cNvPr id="19" name="Dikdörtgen 18"/>
            <p:cNvSpPr/>
            <p:nvPr/>
          </p:nvSpPr>
          <p:spPr>
            <a:xfrm>
              <a:off x="1115616" y="3670138"/>
              <a:ext cx="1872208" cy="16310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>
                  <a:solidFill>
                    <a:srgbClr val="F8F8F8"/>
                  </a:solidFill>
                </a:rPr>
                <a:t>Kontrol Birimi</a:t>
              </a:r>
              <a:endParaRPr lang="en-US" dirty="0">
                <a:solidFill>
                  <a:srgbClr val="F8F8F8"/>
                </a:solidFill>
              </a:endParaRPr>
            </a:p>
          </p:txBody>
        </p:sp>
        <p:sp>
          <p:nvSpPr>
            <p:cNvPr id="20" name="Dikdörtgen 19"/>
            <p:cNvSpPr/>
            <p:nvPr/>
          </p:nvSpPr>
          <p:spPr>
            <a:xfrm>
              <a:off x="3059832" y="1844824"/>
              <a:ext cx="2304256" cy="34563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r>
                <a:rPr lang="tr-TR" dirty="0">
                  <a:solidFill>
                    <a:srgbClr val="F8F8F8"/>
                  </a:solidFill>
                </a:rPr>
                <a:t>Kaydedici Birimler</a:t>
              </a:r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r>
                <a:rPr lang="tr-TR" dirty="0">
                  <a:solidFill>
                    <a:srgbClr val="F8F8F8"/>
                  </a:solidFill>
                </a:rPr>
                <a:t>.</a:t>
              </a:r>
            </a:p>
            <a:p>
              <a:pPr algn="ctr"/>
              <a:r>
                <a:rPr lang="tr-TR" dirty="0">
                  <a:solidFill>
                    <a:srgbClr val="F8F8F8"/>
                  </a:solidFill>
                </a:rPr>
                <a:t>.</a:t>
              </a:r>
            </a:p>
            <a:p>
              <a:pPr algn="ctr"/>
              <a:r>
                <a:rPr lang="tr-TR" dirty="0">
                  <a:solidFill>
                    <a:srgbClr val="F8F8F8"/>
                  </a:solidFill>
                </a:rPr>
                <a:t>.</a:t>
              </a:r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tr-TR" dirty="0"/>
            </a:p>
            <a:p>
              <a:pPr algn="ctr"/>
              <a:endParaRPr lang="en-US" dirty="0"/>
            </a:p>
          </p:txBody>
        </p:sp>
        <p:sp>
          <p:nvSpPr>
            <p:cNvPr id="21" name="Dikdörtgen 20"/>
            <p:cNvSpPr/>
            <p:nvPr/>
          </p:nvSpPr>
          <p:spPr>
            <a:xfrm>
              <a:off x="4247964" y="2518010"/>
              <a:ext cx="504056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ikdörtgen 21"/>
            <p:cNvSpPr/>
            <p:nvPr/>
          </p:nvSpPr>
          <p:spPr>
            <a:xfrm>
              <a:off x="4247964" y="2971324"/>
              <a:ext cx="504056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ikdörtgen 22"/>
            <p:cNvSpPr/>
            <p:nvPr/>
          </p:nvSpPr>
          <p:spPr>
            <a:xfrm>
              <a:off x="4247964" y="3382106"/>
              <a:ext cx="504056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ikdörtgen 23"/>
            <p:cNvSpPr/>
            <p:nvPr/>
          </p:nvSpPr>
          <p:spPr>
            <a:xfrm>
              <a:off x="4247964" y="4653136"/>
              <a:ext cx="504056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ikdörtgen 24"/>
            <p:cNvSpPr/>
            <p:nvPr/>
          </p:nvSpPr>
          <p:spPr>
            <a:xfrm>
              <a:off x="5364088" y="3284984"/>
              <a:ext cx="165618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>
                  <a:solidFill>
                    <a:srgbClr val="F8F8F8"/>
                  </a:solidFill>
                </a:rPr>
                <a:t>BUS</a:t>
              </a:r>
              <a:endParaRPr lang="en-US" dirty="0">
                <a:solidFill>
                  <a:srgbClr val="F8F8F8"/>
                </a:solidFill>
              </a:endParaRPr>
            </a:p>
          </p:txBody>
        </p:sp>
        <p:sp>
          <p:nvSpPr>
            <p:cNvPr id="26" name="Dikdörtgen 25"/>
            <p:cNvSpPr/>
            <p:nvPr/>
          </p:nvSpPr>
          <p:spPr>
            <a:xfrm>
              <a:off x="7020272" y="1844824"/>
              <a:ext cx="1872208" cy="34563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Metin kutusu 26"/>
            <p:cNvSpPr txBox="1"/>
            <p:nvPr/>
          </p:nvSpPr>
          <p:spPr>
            <a:xfrm>
              <a:off x="1137031" y="1412776"/>
              <a:ext cx="33483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Merkezi İşlem Birimi</a:t>
              </a:r>
              <a:endParaRPr lang="en-US" sz="2000" b="1" dirty="0"/>
            </a:p>
          </p:txBody>
        </p:sp>
        <p:sp>
          <p:nvSpPr>
            <p:cNvPr id="28" name="Metin kutusu 27"/>
            <p:cNvSpPr txBox="1"/>
            <p:nvPr/>
          </p:nvSpPr>
          <p:spPr>
            <a:xfrm>
              <a:off x="7020272" y="1412776"/>
              <a:ext cx="1872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Ana Hafıza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5149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Bilgisayar Organizasyonu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CPU</a:t>
            </a:r>
            <a:r>
              <a:rPr lang="tr-TR" dirty="0"/>
              <a:t> (Merkezi İşlem Birimi- diğer ismi İşlemci).</a:t>
            </a:r>
          </a:p>
          <a:p>
            <a:r>
              <a:rPr lang="tr-TR" dirty="0"/>
              <a:t>İlk </a:t>
            </a:r>
            <a:r>
              <a:rPr lang="tr-TR" dirty="0" err="1"/>
              <a:t>CPUlar</a:t>
            </a:r>
            <a:r>
              <a:rPr lang="tr-TR" dirty="0"/>
              <a:t> boyut olarak büyük birimlerdi. (belki birkaç kattan oluşan elektronik devreler)</a:t>
            </a:r>
          </a:p>
          <a:p>
            <a:r>
              <a:rPr lang="tr-TR" dirty="0"/>
              <a:t>Günümüz bilgisayarlarındaki </a:t>
            </a:r>
            <a:r>
              <a:rPr lang="tr-TR" dirty="0" err="1"/>
              <a:t>CPUlar</a:t>
            </a:r>
            <a:r>
              <a:rPr lang="tr-TR" dirty="0"/>
              <a:t> 2x2 inç kare şeklinde paketlenmiş bir yapıdadır.</a:t>
            </a:r>
          </a:p>
          <a:p>
            <a:r>
              <a:rPr lang="tr-TR" dirty="0" err="1"/>
              <a:t>CPUlar</a:t>
            </a:r>
            <a:r>
              <a:rPr lang="tr-TR" dirty="0"/>
              <a:t> </a:t>
            </a:r>
            <a:r>
              <a:rPr lang="tr-TR" b="1" dirty="0" err="1"/>
              <a:t>anakart</a:t>
            </a:r>
            <a:r>
              <a:rPr lang="tr-TR" dirty="0"/>
              <a:t> üzerinde yerleştirilir.</a:t>
            </a:r>
          </a:p>
          <a:p>
            <a:r>
              <a:rPr lang="tr-TR" dirty="0"/>
              <a:t>İşlemciler, küçük boyutlarından dolayı  </a:t>
            </a:r>
            <a:r>
              <a:rPr lang="tr-TR" dirty="0" err="1"/>
              <a:t>mikroşlemciler</a:t>
            </a:r>
            <a:r>
              <a:rPr lang="tr-TR" dirty="0"/>
              <a:t> olarak ta adlandırılır.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0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Özel 1">
      <a:dk1>
        <a:sysClr val="windowText" lastClr="000000"/>
      </a:dk1>
      <a:lt1>
        <a:srgbClr val="2683C6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Özel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2807</TotalTime>
  <Words>2328</Words>
  <Application>Microsoft Office PowerPoint</Application>
  <PresentationFormat>Geniş ekran</PresentationFormat>
  <Paragraphs>360</Paragraphs>
  <Slides>44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50" baseType="lpstr">
      <vt:lpstr>Arial</vt:lpstr>
      <vt:lpstr>Calibri</vt:lpstr>
      <vt:lpstr>Comic Sans MS</vt:lpstr>
      <vt:lpstr>Merriweather</vt:lpstr>
      <vt:lpstr>Noto Symbol</vt:lpstr>
      <vt:lpstr>Office Teması</vt:lpstr>
      <vt:lpstr>BLM-111 PROGRAMLAMA DİLLERİ I  Ders-1 Temel Kavramlar ve Algoritma</vt:lpstr>
      <vt:lpstr>Dönem boyunca görülecek konular</vt:lpstr>
      <vt:lpstr>Bilgisayar Nedir?</vt:lpstr>
      <vt:lpstr>Bilgisayar Nedir?</vt:lpstr>
      <vt:lpstr>Bilgisayar Nedir?</vt:lpstr>
      <vt:lpstr>Bilgisayar Nedir?</vt:lpstr>
      <vt:lpstr>Bilgisayar Nedir?</vt:lpstr>
      <vt:lpstr>Bilgisayar Organizasyonu</vt:lpstr>
      <vt:lpstr>Bilgisayar Organizasyonu</vt:lpstr>
      <vt:lpstr>Bilgisayar Organizasyonu</vt:lpstr>
      <vt:lpstr>Bilgisayar Organizasyonu</vt:lpstr>
      <vt:lpstr>Bilgisayar Organizasyonu</vt:lpstr>
      <vt:lpstr>Veri Saklama Birimleri</vt:lpstr>
      <vt:lpstr>Veri Saklama Birimleri</vt:lpstr>
      <vt:lpstr>Programlama Dili</vt:lpstr>
      <vt:lpstr>Programlama Dili</vt:lpstr>
      <vt:lpstr>Programlama Dili</vt:lpstr>
      <vt:lpstr>Program Nedir</vt:lpstr>
      <vt:lpstr>Programcı Kimdir</vt:lpstr>
      <vt:lpstr>Programlama Dillerinin Sınıflandırılması</vt:lpstr>
      <vt:lpstr>Programlama Dillerinin Sınıflandırılması</vt:lpstr>
      <vt:lpstr>Programlama Dillerinin Sınıflandırılması</vt:lpstr>
      <vt:lpstr>Programlama Dillerinin Sınıflandırılması</vt:lpstr>
      <vt:lpstr>Programlama Dillerinin Sınıflandırılması</vt:lpstr>
      <vt:lpstr>Programlama Dillerinin Sınıflandırılması</vt:lpstr>
      <vt:lpstr>Programlama Dillerinin Sınıflandırılması</vt:lpstr>
      <vt:lpstr>Programlama Dillerinin Sınıflandırılması</vt:lpstr>
      <vt:lpstr>Programlama Dillerinin Sınıflandırılması</vt:lpstr>
      <vt:lpstr>Programlama Dillerinin Sınıflandırılması</vt:lpstr>
      <vt:lpstr>Derleyici Nedir?</vt:lpstr>
      <vt:lpstr>Yorumlayıcı Nedir?</vt:lpstr>
      <vt:lpstr>PowerPoint Sunusu</vt:lpstr>
      <vt:lpstr>Problem ve Problem Çözümü</vt:lpstr>
      <vt:lpstr>Algoritma</vt:lpstr>
      <vt:lpstr>Pseudo Kod</vt:lpstr>
      <vt:lpstr>Pseudo Kod</vt:lpstr>
      <vt:lpstr>Akış Diyagramı</vt:lpstr>
      <vt:lpstr>Kontrol Yapıları</vt:lpstr>
      <vt:lpstr>Kontrol Yapıları</vt:lpstr>
      <vt:lpstr>Kontrol Yapıları (Sıra Yapısı)</vt:lpstr>
      <vt:lpstr>Kontrol Yapıları (Sıra Yapısı)</vt:lpstr>
      <vt:lpstr>Algoritma</vt:lpstr>
      <vt:lpstr>Algoritma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SPLASH</dc:creator>
  <cp:lastModifiedBy>SPLASH</cp:lastModifiedBy>
  <cp:revision>152</cp:revision>
  <cp:lastPrinted>2016-09-26T14:16:30Z</cp:lastPrinted>
  <dcterms:created xsi:type="dcterms:W3CDTF">2016-06-12T13:03:12Z</dcterms:created>
  <dcterms:modified xsi:type="dcterms:W3CDTF">2016-09-26T14:17:56Z</dcterms:modified>
</cp:coreProperties>
</file>